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8" r:id="rId3"/>
    <p:sldId id="281" r:id="rId4"/>
    <p:sldId id="286" r:id="rId5"/>
    <p:sldId id="287" r:id="rId6"/>
    <p:sldId id="288" r:id="rId7"/>
    <p:sldId id="285" r:id="rId8"/>
    <p:sldId id="308" r:id="rId9"/>
    <p:sldId id="311" r:id="rId10"/>
    <p:sldId id="310"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9" r:id="rId24"/>
    <p:sldId id="301" r:id="rId25"/>
    <p:sldId id="302" r:id="rId26"/>
    <p:sldId id="303" r:id="rId27"/>
    <p:sldId id="305" r:id="rId28"/>
    <p:sldId id="306" r:id="rId29"/>
    <p:sldId id="307" r:id="rId30"/>
    <p:sldId id="276" r:id="rId31"/>
    <p:sldId id="277" r:id="rId32"/>
    <p:sldId id="275" r:id="rId33"/>
    <p:sldId id="283" r:id="rId34"/>
    <p:sldId id="266" r:id="rId35"/>
    <p:sldId id="280" r:id="rId36"/>
    <p:sldId id="279" r:id="rId37"/>
    <p:sldId id="284" r:id="rId38"/>
    <p:sldId id="259" r:id="rId39"/>
    <p:sldId id="282" r:id="rId40"/>
    <p:sldId id="272" r:id="rId41"/>
    <p:sldId id="270" r:id="rId42"/>
    <p:sldId id="27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3822" autoAdjust="0"/>
  </p:normalViewPr>
  <p:slideViewPr>
    <p:cSldViewPr snapToGrid="0">
      <p:cViewPr varScale="1">
        <p:scale>
          <a:sx n="52" d="100"/>
          <a:sy n="52" d="100"/>
        </p:scale>
        <p:origin x="11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66.svg"/><Relationship Id="rId1" Type="http://schemas.openxmlformats.org/officeDocument/2006/relationships/image" Target="../media/image8.png"/><Relationship Id="rId6" Type="http://schemas.openxmlformats.org/officeDocument/2006/relationships/image" Target="../media/image70.svg"/><Relationship Id="rId5" Type="http://schemas.openxmlformats.org/officeDocument/2006/relationships/image" Target="../media/image10.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11" Type="http://schemas.openxmlformats.org/officeDocument/2006/relationships/image" Target="../media/image19.png"/><Relationship Id="rId10" Type="http://schemas.openxmlformats.org/officeDocument/2006/relationships/image" Target="../media/image2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4.png"/><Relationship Id="rId4" Type="http://schemas.openxmlformats.org/officeDocument/2006/relationships/image" Target="../media/image4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66.svg"/><Relationship Id="rId1" Type="http://schemas.openxmlformats.org/officeDocument/2006/relationships/image" Target="../media/image8.png"/><Relationship Id="rId6" Type="http://schemas.openxmlformats.org/officeDocument/2006/relationships/image" Target="../media/image70.svg"/><Relationship Id="rId5" Type="http://schemas.openxmlformats.org/officeDocument/2006/relationships/image" Target="../media/image10.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11" Type="http://schemas.openxmlformats.org/officeDocument/2006/relationships/image" Target="../media/image19.png"/><Relationship Id="rId10" Type="http://schemas.openxmlformats.org/officeDocument/2006/relationships/image" Target="../media/image2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0.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4.png"/><Relationship Id="rId4" Type="http://schemas.openxmlformats.org/officeDocument/2006/relationships/image" Target="../media/image4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smtClean="0"/>
            <a:t>Can you plan the backend for this app / project?</a:t>
          </a:r>
          <a:r>
            <a:rPr lang="en-US" dirty="0"/>
            <a:t/>
          </a:r>
          <a:br>
            <a:rPr lang="en-US" dirty="0"/>
          </a:br>
          <a:r>
            <a:rPr lang="en-US" i="1" dirty="0"/>
            <a:t>- </a:t>
          </a:r>
          <a:r>
            <a:rPr lang="en-US" i="1" dirty="0" smtClean="0"/>
            <a:t>Data Architect.</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a:t>
          </a:r>
          <a:r>
            <a:rPr lang="en-US" i="1" dirty="0" smtClean="0"/>
            <a:t>Big </a:t>
          </a:r>
          <a:r>
            <a:rPr lang="en-US" i="1" dirty="0"/>
            <a:t>Data </a:t>
          </a:r>
          <a:r>
            <a:rPr lang="en-US" i="1" dirty="0" smtClean="0"/>
            <a:t>Admin / </a:t>
          </a:r>
          <a:r>
            <a:rPr lang="en-US" i="1" dirty="0" err="1" smtClean="0"/>
            <a:t>DataOps</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a:t>
          </a:r>
          <a:r>
            <a:rPr lang="en-US" dirty="0" smtClean="0"/>
            <a:t>data via ETL? </a:t>
          </a:r>
          <a:r>
            <a:rPr lang="en-US" dirty="0"/>
            <a:t/>
          </a:r>
          <a:br>
            <a:rPr lang="en-US" dirty="0"/>
          </a:br>
          <a:r>
            <a:rPr lang="en-US" i="1" dirty="0"/>
            <a:t>– </a:t>
          </a:r>
          <a:r>
            <a:rPr lang="en-US" i="1" dirty="0" smtClean="0"/>
            <a:t>Big </a:t>
          </a:r>
          <a:r>
            <a:rPr lang="en-US" i="1" dirty="0"/>
            <a:t>Data </a:t>
          </a:r>
          <a:r>
            <a:rPr lang="en-US" i="1" dirty="0" smtClean="0"/>
            <a:t>Developer / Data Engineer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a:t>
          </a:r>
          <a:r>
            <a:rPr lang="en-US" i="1" dirty="0" smtClean="0"/>
            <a:t>Data Analyst / Data </a:t>
          </a:r>
          <a:r>
            <a:rPr lang="en-US" i="1" dirty="0"/>
            <a:t>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a:t>
          </a:r>
          <a:r>
            <a:rPr lang="en-US" i="1" dirty="0" smtClean="0"/>
            <a:t>Business Intelligence </a:t>
          </a:r>
          <a:r>
            <a:rPr lang="en-US" i="1" dirty="0"/>
            <a:t>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dirty="0" smtClean="0"/>
            <a:t>Thought,</a:t>
          </a:r>
          <a:endParaRPr lang="en-US" dirty="0"/>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lnSpc>
              <a:spcPct val="100000"/>
            </a:lnSpc>
          </a:pPr>
          <a:r>
            <a:rPr lang="en-US" dirty="0"/>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dirty="0"/>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dirty="0"/>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2" presStyleCnt="4"/>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3" presStyleCnt="4"/>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1F522036-8F0E-4F30-9D4A-9227D983DD84}" type="presOf" srcId="{B5DA3C77-A1E8-4EB8-914E-3AE490B2AD54}" destId="{A95F2F7A-7FC0-4617-8141-09A59BF0691E}" srcOrd="0" destOrd="0" presId="urn:microsoft.com/office/officeart/2018/2/layout/IconLabelList"/>
    <dgm:cxn modelId="{F6C7D3A4-FF83-4B31-A2F4-F24F8ECD1BFA}" srcId="{CD1BA7A9-FE34-4FE3-8594-49B64E09AFED}" destId="{2BD5BB56-933E-40D2-A829-F288E274C2AB}" srcOrd="0" destOrd="0" parTransId="{F47B0589-3B22-46F9-8802-9A572A2DD357}" sibTransId="{4DB6BC85-A5B5-4C55-B331-F9CAD8926D05}"/>
    <dgm:cxn modelId="{1160AB7D-B1E4-40E4-A9ED-71F8723CDBCC}" srcId="{CD1BA7A9-FE34-4FE3-8594-49B64E09AFED}" destId="{44136CD6-454D-4320-A272-5F83ADE9F7D8}" srcOrd="2" destOrd="0" parTransId="{40AC5E1A-2F29-4352-BB89-D15A699F3D26}" sibTransId="{57AECE15-2361-448E-AC0A-60AE4AAA97C4}"/>
    <dgm:cxn modelId="{AEEE945F-7DF9-435C-96DE-12CE863092A0}" type="presOf" srcId="{44136CD6-454D-4320-A272-5F83ADE9F7D8}" destId="{CCF8D70B-7268-4C4B-B314-FF385AE895DF}" srcOrd="0" destOrd="0" presId="urn:microsoft.com/office/officeart/2018/2/layout/IconLabelList"/>
    <dgm:cxn modelId="{4A6D37D0-8509-4AB9-8C09-1B6BEEB4FA8A}" srcId="{CD1BA7A9-FE34-4FE3-8594-49B64E09AFED}" destId="{B5DA3C77-A1E8-4EB8-914E-3AE490B2AD54}" srcOrd="3" destOrd="0" parTransId="{A0FEA180-A654-4AB7-A0A9-C202AAB0A59A}" sibTransId="{A6C6563E-9E26-4BAB-993E-9B1790CE750C}"/>
    <dgm:cxn modelId="{2D3716BB-5FD0-45BA-9219-FD83231BCC7B}" type="presOf" srcId="{2BD5BB56-933E-40D2-A829-F288E274C2AB}" destId="{3C85DC65-8A41-4402-8475-A919C322EB14}" srcOrd="0" destOrd="0" presId="urn:microsoft.com/office/officeart/2018/2/layout/IconLabelList"/>
    <dgm:cxn modelId="{DAE6E617-09DB-4E5B-9F64-6CC5D83E81D8}" srcId="{CD1BA7A9-FE34-4FE3-8594-49B64E09AFED}" destId="{BCC97AFD-B12A-4A12-87A1-FE7ADA11BC67}" srcOrd="1" destOrd="0" parTransId="{AB39F79A-E9FC-488C-92AA-60646A3031AF}" sibTransId="{E4E62A22-7D76-4584-A702-F080A4B6A8CC}"/>
    <dgm:cxn modelId="{97B092E4-C37C-43C5-AFD6-54412D8D9D3A}" type="presOf" srcId="{CD1BA7A9-FE34-4FE3-8594-49B64E09AFED}" destId="{02747DD2-9C3C-4E5A-B822-7A71D6AF63DE}"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37D459D7-0CCD-4394-B2EF-1E590B83AF71}" type="presParOf" srcId="{02747DD2-9C3C-4E5A-B822-7A71D6AF63DE}" destId="{F82380E8-2DE0-40C6-B8AD-6968CC5AE0E8}" srcOrd="2"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3" destOrd="0" presId="urn:microsoft.com/office/officeart/2018/2/layout/IconLabelList"/>
    <dgm:cxn modelId="{56CB32EA-C7A1-4936-9ECA-73ADA26BBED6}" type="presParOf" srcId="{02747DD2-9C3C-4E5A-B822-7A71D6AF63DE}" destId="{5B0B9684-B138-4FBC-9BD2-8359B6B97D86}" srcOrd="4"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5" destOrd="0" presId="urn:microsoft.com/office/officeart/2018/2/layout/IconLabelList"/>
    <dgm:cxn modelId="{08F460C4-FFEC-43AC-8A1B-ED9D82AE2A61}" type="presParOf" srcId="{02747DD2-9C3C-4E5A-B822-7A71D6AF63DE}" destId="{6EDCF6CB-F93B-4414-B09C-CF711AE34A32}" srcOrd="6"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dirty="0"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patterns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a:t>Recognize those pattern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dirty="0"/>
            <a:t>Open source cross-platform machine learning framework.</a:t>
          </a:r>
          <a:endParaRPr lang="en-US" dirty="0"/>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dirty="0" smtClean="0"/>
            <a:t>Auto </a:t>
          </a:r>
          <a:r>
            <a:rPr lang="en-IN" dirty="0"/>
            <a:t>ML made </a:t>
          </a:r>
          <a:r>
            <a:rPr lang="en-IN" dirty="0" smtClean="0"/>
            <a:t>easy to play via Model Builder with GUI.</a:t>
          </a:r>
          <a:endParaRPr lang="en-US" dirty="0"/>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dirty="0"/>
            <a:t>Not required </a:t>
          </a:r>
          <a:r>
            <a:rPr lang="en-IN"/>
            <a:t>much </a:t>
          </a:r>
          <a:r>
            <a:rPr lang="en-IN" smtClean="0"/>
            <a:t>expertise </a:t>
          </a:r>
          <a:r>
            <a:rPr lang="en-IN" dirty="0" smtClean="0"/>
            <a:t>in ML. </a:t>
          </a:r>
          <a:endParaRPr lang="en-US" dirty="0"/>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t>
        <a:bodyPr/>
        <a:lstStyle/>
        <a:p>
          <a:endParaRPr lang="en-IN"/>
        </a:p>
      </dgm:t>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t>
        <a:bodyPr/>
        <a:lstStyle/>
        <a:p>
          <a:endParaRPr lang="en-IN"/>
        </a:p>
      </dgm:t>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t>
        <a:bodyPr/>
        <a:lstStyle/>
        <a:p>
          <a:endParaRPr lang="en-IN"/>
        </a:p>
      </dgm:t>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t>
        <a:bodyPr/>
        <a:lstStyle/>
        <a:p>
          <a:endParaRPr lang="en-IN"/>
        </a:p>
      </dgm:t>
    </dgm:pt>
  </dgm:ptLst>
  <dgm:cxnLst>
    <dgm:cxn modelId="{A5D199E9-C5AB-4811-8DFE-F63881C19BF0}" srcId="{F65B257C-E0E9-4751-80DF-5ABCF80471CF}" destId="{AB067D2C-65C2-4501-9F39-3A4AD6068C2E}" srcOrd="0" destOrd="0" parTransId="{B3031494-6FDC-4606-9AD3-9E6261AD115A}" sibTransId="{C0470125-F2BD-45B1-9937-A96949DE9859}"/>
    <dgm:cxn modelId="{C780E683-B42E-4565-97B6-BA95E40FFFBF}" type="presOf" srcId="{F65B257C-E0E9-4751-80DF-5ABCF80471CF}" destId="{D932F7BE-7F7E-49FE-B7C6-548238256974}" srcOrd="0" destOrd="0" presId="urn:microsoft.com/office/officeart/2018/2/layout/IconVerticalSolidList"/>
    <dgm:cxn modelId="{9895B253-2832-4989-ADFE-8AE85B34436D}" type="presOf" srcId="{165298A6-0106-4625-8719-EE04B993D8E6}" destId="{78B0182F-4D48-49C8-8820-5206153CF760}" srcOrd="0" destOrd="0" presId="urn:microsoft.com/office/officeart/2018/2/layout/IconVerticalSolidList"/>
    <dgm:cxn modelId="{AD48748A-54E7-413E-AD75-76BA9E213FD2}" type="presOf" srcId="{0A4B8BAC-2623-40E7-B9BA-111F06728763}" destId="{F87B8491-3AF5-4BC2-90F1-8B945E78F7E1}" srcOrd="0" destOrd="0" presId="urn:microsoft.com/office/officeart/2018/2/layout/IconVerticalSolidList"/>
    <dgm:cxn modelId="{603ACA0A-ECED-4DB9-8A3F-97440833C902}" srcId="{F65B257C-E0E9-4751-80DF-5ABCF80471CF}" destId="{0A4B8BAC-2623-40E7-B9BA-111F06728763}" srcOrd="2" destOrd="0" parTransId="{506FFAC4-FC0D-44B0-84AF-1E6FFBB050CC}" sibTransId="{3AE3B4DA-DCB1-403A-8539-46EF4841B9D3}"/>
    <dgm:cxn modelId="{50F989F1-053C-41C8-8EE5-B139B913737B}"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9D382C6E-1B64-4146-82AD-3645AAB34100}" type="presParOf" srcId="{D932F7BE-7F7E-49FE-B7C6-548238256974}" destId="{07371C9C-CA92-4BD2-85C1-E1EEF029A168}" srcOrd="0" destOrd="0" presId="urn:microsoft.com/office/officeart/2018/2/layout/IconVerticalSolidList"/>
    <dgm:cxn modelId="{BEFD459E-6206-44A3-BC04-EF94DE92C218}" type="presParOf" srcId="{07371C9C-CA92-4BD2-85C1-E1EEF029A168}" destId="{F543FDEC-EF75-487C-AC99-D2796C75B87A}" srcOrd="0" destOrd="0" presId="urn:microsoft.com/office/officeart/2018/2/layout/IconVerticalSolidList"/>
    <dgm:cxn modelId="{B2B004B4-4889-4EC9-BED8-51EA1F0CA338}" type="presParOf" srcId="{07371C9C-CA92-4BD2-85C1-E1EEF029A168}" destId="{E116D251-829D-4CF3-A2CE-DC8E858E3B0F}" srcOrd="1" destOrd="0" presId="urn:microsoft.com/office/officeart/2018/2/layout/IconVerticalSolidList"/>
    <dgm:cxn modelId="{9376B0B0-494D-46C1-9565-58901E443039}" type="presParOf" srcId="{07371C9C-CA92-4BD2-85C1-E1EEF029A168}" destId="{244DDB6A-6628-4025-8C64-E8919AD72EF4}" srcOrd="2" destOrd="0" presId="urn:microsoft.com/office/officeart/2018/2/layout/IconVerticalSolidList"/>
    <dgm:cxn modelId="{45A8F9BC-FE14-4F23-A4D9-728E8400902F}" type="presParOf" srcId="{07371C9C-CA92-4BD2-85C1-E1EEF029A168}" destId="{E2C914D8-8ACC-42DD-8400-978DB2E58FB7}" srcOrd="3" destOrd="0" presId="urn:microsoft.com/office/officeart/2018/2/layout/IconVerticalSolidList"/>
    <dgm:cxn modelId="{80BDFA4D-BC12-4250-BCE3-9B983C2AB39C}" type="presParOf" srcId="{D932F7BE-7F7E-49FE-B7C6-548238256974}" destId="{623C37D3-94D8-4B85-904C-9673BAC9A7FD}" srcOrd="1" destOrd="0" presId="urn:microsoft.com/office/officeart/2018/2/layout/IconVerticalSolidList"/>
    <dgm:cxn modelId="{9A58CB88-0744-43AE-B48A-A35B4D5A6C02}" type="presParOf" srcId="{D932F7BE-7F7E-49FE-B7C6-548238256974}" destId="{DD5A0A79-CF2B-4B61-B9FD-F3B40BCF03C1}" srcOrd="2" destOrd="0" presId="urn:microsoft.com/office/officeart/2018/2/layout/IconVerticalSolidList"/>
    <dgm:cxn modelId="{5617128D-C158-41B0-AAB0-AB36718C39BE}" type="presParOf" srcId="{DD5A0A79-CF2B-4B61-B9FD-F3B40BCF03C1}" destId="{D64B2A56-19DF-4949-A20C-85F406C155F3}" srcOrd="0" destOrd="0" presId="urn:microsoft.com/office/officeart/2018/2/layout/IconVerticalSolidList"/>
    <dgm:cxn modelId="{D7DBBDE0-45EC-40B8-87F4-A132D8A2674B}" type="presParOf" srcId="{DD5A0A79-CF2B-4B61-B9FD-F3B40BCF03C1}" destId="{2B440B51-5034-45AC-B01E-ACE8BBFC092E}" srcOrd="1" destOrd="0" presId="urn:microsoft.com/office/officeart/2018/2/layout/IconVerticalSolidList"/>
    <dgm:cxn modelId="{31504967-D5E2-46FD-BC61-FEDC8EB86D18}" type="presParOf" srcId="{DD5A0A79-CF2B-4B61-B9FD-F3B40BCF03C1}" destId="{77363414-253F-450D-B053-D1E4968A48FF}" srcOrd="2" destOrd="0" presId="urn:microsoft.com/office/officeart/2018/2/layout/IconVerticalSolidList"/>
    <dgm:cxn modelId="{B2ECBE94-9596-41C7-BC1C-8A23884533DC}" type="presParOf" srcId="{DD5A0A79-CF2B-4B61-B9FD-F3B40BCF03C1}" destId="{78B0182F-4D48-49C8-8820-5206153CF760}" srcOrd="3" destOrd="0" presId="urn:microsoft.com/office/officeart/2018/2/layout/IconVerticalSolidList"/>
    <dgm:cxn modelId="{C3DB5BE6-0803-417C-A351-A0041028D401}" type="presParOf" srcId="{D932F7BE-7F7E-49FE-B7C6-548238256974}" destId="{97224769-0B1F-440A-A738-994B084C3A40}" srcOrd="3" destOrd="0" presId="urn:microsoft.com/office/officeart/2018/2/layout/IconVerticalSolidList"/>
    <dgm:cxn modelId="{4C0DBEE2-3154-4926-A9A5-2FAD0B380991}" type="presParOf" srcId="{D932F7BE-7F7E-49FE-B7C6-548238256974}" destId="{E69BD0A3-C8E0-47AB-BAF4-3BCAB37C61BA}" srcOrd="4" destOrd="0" presId="urn:microsoft.com/office/officeart/2018/2/layout/IconVerticalSolidList"/>
    <dgm:cxn modelId="{AF9A38AB-C705-4BF1-BD1B-DA331D9589C9}" type="presParOf" srcId="{E69BD0A3-C8E0-47AB-BAF4-3BCAB37C61BA}" destId="{E4B9F55E-61A4-4438-82B2-CBC4726F8664}" srcOrd="0" destOrd="0" presId="urn:microsoft.com/office/officeart/2018/2/layout/IconVerticalSolidList"/>
    <dgm:cxn modelId="{25E4AD35-02F6-4588-B1EE-3EB9672DC77F}" type="presParOf" srcId="{E69BD0A3-C8E0-47AB-BAF4-3BCAB37C61BA}" destId="{3D0FC58B-15A4-4F2F-80BC-7B03B2793718}" srcOrd="1" destOrd="0" presId="urn:microsoft.com/office/officeart/2018/2/layout/IconVerticalSolidList"/>
    <dgm:cxn modelId="{378C5CCA-5EB8-496B-A095-FA20C8D0E659}" type="presParOf" srcId="{E69BD0A3-C8E0-47AB-BAF4-3BCAB37C61BA}" destId="{6A94DDFA-F1FF-4239-9E15-597CC155AD71}" srcOrd="2" destOrd="0" presId="urn:microsoft.com/office/officeart/2018/2/layout/IconVerticalSolidList"/>
    <dgm:cxn modelId="{F5B928A9-CF58-4434-AED7-11B316D2CA5B}"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smtClean="0"/>
            <a:t>Can you plan the backend for this app / project?</a:t>
          </a:r>
          <a:r>
            <a:rPr lang="en-US" sz="1600" kern="1200" dirty="0"/>
            <a:t/>
          </a:r>
          <a:br>
            <a:rPr lang="en-US" sz="1600" kern="1200" dirty="0"/>
          </a:br>
          <a:r>
            <a:rPr lang="en-US" sz="1600" i="1" kern="1200" dirty="0"/>
            <a:t>- </a:t>
          </a:r>
          <a:r>
            <a:rPr lang="en-US" sz="1600" i="1" kern="1200" dirty="0" smtClean="0"/>
            <a:t>Data Architect.</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What kind of environment should I setup? </a:t>
          </a:r>
          <a:br>
            <a:rPr lang="en-US" sz="1600" kern="1200" dirty="0"/>
          </a:br>
          <a:r>
            <a:rPr lang="en-US" sz="1600" i="1" kern="1200" dirty="0"/>
            <a:t>– </a:t>
          </a:r>
          <a:r>
            <a:rPr lang="en-US" sz="1600" i="1" kern="1200" dirty="0" smtClean="0"/>
            <a:t>Big </a:t>
          </a:r>
          <a:r>
            <a:rPr lang="en-US" sz="1600" i="1" kern="1200" dirty="0"/>
            <a:t>Data </a:t>
          </a:r>
          <a:r>
            <a:rPr lang="en-US" sz="1600" i="1" kern="1200" dirty="0" smtClean="0"/>
            <a:t>Admin / </a:t>
          </a:r>
          <a:r>
            <a:rPr lang="en-US" sz="1600" i="1" kern="1200" dirty="0" err="1" smtClean="0"/>
            <a:t>DataOps</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How raw data be processed to create prepared </a:t>
          </a:r>
          <a:r>
            <a:rPr lang="en-US" sz="1600" kern="1200" dirty="0" smtClean="0"/>
            <a:t>data via ETL? </a:t>
          </a:r>
          <a:r>
            <a:rPr lang="en-US" sz="1600" kern="1200" dirty="0"/>
            <a:t/>
          </a:r>
          <a:br>
            <a:rPr lang="en-US" sz="1600" kern="1200" dirty="0"/>
          </a:br>
          <a:r>
            <a:rPr lang="en-US" sz="1600" i="1" kern="1200" dirty="0"/>
            <a:t>– </a:t>
          </a:r>
          <a:r>
            <a:rPr lang="en-US" sz="1600" i="1" kern="1200" dirty="0" smtClean="0"/>
            <a:t>Big </a:t>
          </a:r>
          <a:r>
            <a:rPr lang="en-US" sz="1600" i="1" kern="1200" dirty="0"/>
            <a:t>Data </a:t>
          </a:r>
          <a:r>
            <a:rPr lang="en-US" sz="1600" i="1" kern="1200" dirty="0" smtClean="0"/>
            <a:t>Developer / Data Engineer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Identify Combinations of prepared data and machine learning algorithms should you use to create the best model? </a:t>
          </a:r>
          <a:br>
            <a:rPr lang="en-US" sz="1600" kern="1200" dirty="0"/>
          </a:br>
          <a:r>
            <a:rPr lang="en-US" sz="1600" i="1" kern="1200" dirty="0"/>
            <a:t>– </a:t>
          </a:r>
          <a:r>
            <a:rPr lang="en-US" sz="1600" i="1" kern="1200" dirty="0" smtClean="0"/>
            <a:t>Data Analyst / Data </a:t>
          </a:r>
          <a:r>
            <a:rPr lang="en-US" sz="1600" i="1" kern="1200" dirty="0"/>
            <a:t>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All these analysis as dashboard / report for decision making. </a:t>
          </a:r>
          <a:br>
            <a:rPr lang="en-US" sz="1600" kern="1200" dirty="0"/>
          </a:br>
          <a:r>
            <a:rPr lang="en-US" sz="1600" i="1" kern="1200" dirty="0"/>
            <a:t>– </a:t>
          </a:r>
          <a:r>
            <a:rPr lang="en-US" sz="1600" i="1" kern="1200" dirty="0" smtClean="0"/>
            <a:t>Business Intelligence </a:t>
          </a:r>
          <a:r>
            <a:rPr lang="en-US" sz="1600" i="1" kern="1200" dirty="0"/>
            <a:t>specialist.</a:t>
          </a:r>
          <a:endParaRPr lang="en-US" sz="1600" kern="1200" dirty="0"/>
        </a:p>
      </dsp:txBody>
      <dsp:txXfrm>
        <a:off x="836555" y="3624853"/>
        <a:ext cx="9679044" cy="7242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1217360" y="339463"/>
          <a:ext cx="1061274" cy="10612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568803"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smtClean="0"/>
            <a:t>Thought,</a:t>
          </a:r>
          <a:endParaRPr lang="en-US" sz="3600" kern="1200" dirty="0"/>
        </a:p>
      </dsp:txBody>
      <dsp:txXfrm>
        <a:off x="568803" y="1730129"/>
        <a:ext cx="2358387" cy="720000"/>
      </dsp:txXfrm>
    </dsp:sp>
    <dsp:sp modelId="{858D76F4-5A48-4090-B998-632F2FDD2DF8}">
      <dsp:nvSpPr>
        <dsp:cNvPr id="0" name=""/>
        <dsp:cNvSpPr/>
      </dsp:nvSpPr>
      <dsp:spPr>
        <a:xfrm>
          <a:off x="3988465" y="339463"/>
          <a:ext cx="1061274" cy="10612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3339908"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Vision,</a:t>
          </a:r>
        </a:p>
      </dsp:txBody>
      <dsp:txXfrm>
        <a:off x="3339908" y="1730129"/>
        <a:ext cx="2358387" cy="720000"/>
      </dsp:txXfrm>
    </dsp:sp>
    <dsp:sp modelId="{F0C18E7A-730C-4B8F-AA7A-2C5BC05474DE}">
      <dsp:nvSpPr>
        <dsp:cNvPr id="0" name=""/>
        <dsp:cNvSpPr/>
      </dsp:nvSpPr>
      <dsp:spPr>
        <a:xfrm>
          <a:off x="1217360" y="3039726"/>
          <a:ext cx="1061274" cy="106127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568803"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Speech,</a:t>
          </a:r>
        </a:p>
      </dsp:txBody>
      <dsp:txXfrm>
        <a:off x="568803" y="4430392"/>
        <a:ext cx="2358387" cy="720000"/>
      </dsp:txXfrm>
    </dsp:sp>
    <dsp:sp modelId="{5749BA70-38BC-4E43-A768-A50D0127B138}">
      <dsp:nvSpPr>
        <dsp:cNvPr id="0" name=""/>
        <dsp:cNvSpPr/>
      </dsp:nvSpPr>
      <dsp:spPr>
        <a:xfrm>
          <a:off x="3988465" y="3039726"/>
          <a:ext cx="1061274" cy="106127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3339908"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Hear</a:t>
          </a:r>
        </a:p>
      </dsp:txBody>
      <dsp:txXfrm>
        <a:off x="3339908" y="4430392"/>
        <a:ext cx="23583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606"/>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429630" y="320166"/>
          <a:ext cx="781145" cy="78114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640405" y="606"/>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US" sz="2500" kern="1200" dirty="0" smtClean="0"/>
            <a:t>Impossible actions like Rescue missions.</a:t>
          </a:r>
          <a:endParaRPr lang="en-US" sz="2500" kern="1200" dirty="0"/>
        </a:p>
      </dsp:txBody>
      <dsp:txXfrm>
        <a:off x="1640405" y="606"/>
        <a:ext cx="9027329" cy="1420264"/>
      </dsp:txXfrm>
    </dsp:sp>
    <dsp:sp modelId="{4EFE4C57-CA89-4987-B3F1-A3C7D12D9B5E}">
      <dsp:nvSpPr>
        <dsp:cNvPr id="0" name=""/>
        <dsp:cNvSpPr/>
      </dsp:nvSpPr>
      <dsp:spPr>
        <a:xfrm>
          <a:off x="0" y="1775937"/>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429630" y="2095497"/>
          <a:ext cx="781145" cy="78114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640405" y="1775937"/>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IN" sz="2500" kern="1200" dirty="0" smtClean="0"/>
            <a:t>Speed.</a:t>
          </a:r>
          <a:endParaRPr lang="en-US" sz="2500" kern="1200" dirty="0"/>
        </a:p>
      </dsp:txBody>
      <dsp:txXfrm>
        <a:off x="1640405" y="1775937"/>
        <a:ext cx="9027329" cy="1420264"/>
      </dsp:txXfrm>
    </dsp:sp>
    <dsp:sp modelId="{5BC70083-7288-4F44-9CC1-47F409248ED8}">
      <dsp:nvSpPr>
        <dsp:cNvPr id="0" name=""/>
        <dsp:cNvSpPr/>
      </dsp:nvSpPr>
      <dsp:spPr>
        <a:xfrm>
          <a:off x="0" y="3551268"/>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429630" y="3870827"/>
          <a:ext cx="781145" cy="7811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640405" y="3551268"/>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640405" y="3551268"/>
        <a:ext cx="9027329" cy="14202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94883" y="1000807"/>
          <a:ext cx="717970" cy="7179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patterns in existing data.</a:t>
          </a:r>
          <a:endParaRPr lang="en-US" sz="2500" kern="1200" dirty="0"/>
        </a:p>
      </dsp:txBody>
      <dsp:txXfrm>
        <a:off x="1507738" y="707092"/>
        <a:ext cx="9007861" cy="1305401"/>
      </dsp:txXfrm>
    </dsp:sp>
    <dsp:sp modelId="{5AEE3D13-3AE2-4518-91CF-86D2EA6C4A63}">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94883" y="2632559"/>
          <a:ext cx="717970" cy="71797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a:t>Recognize those pattern in new Data</a:t>
          </a:r>
        </a:p>
      </dsp:txBody>
      <dsp:txXfrm>
        <a:off x="1507738" y="2338844"/>
        <a:ext cx="9007861" cy="13054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559800" y="3022743"/>
        <a:ext cx="4320000" cy="720000"/>
      </dsp:txXfrm>
    </dsp:sp>
    <dsp:sp modelId="{2B347A7E-5A5D-4813-88E4-A208B262406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635800" y="3022743"/>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496"/>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51232" y="261743"/>
          <a:ext cx="638604" cy="6386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341070" y="496"/>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Open source cross-platform machine learning framework.</a:t>
          </a:r>
          <a:endParaRPr lang="en-US" sz="2500" kern="1200" dirty="0"/>
        </a:p>
      </dsp:txBody>
      <dsp:txXfrm>
        <a:off x="1341070" y="496"/>
        <a:ext cx="6334660" cy="1161099"/>
      </dsp:txXfrm>
    </dsp:sp>
    <dsp:sp modelId="{D64B2A56-19DF-4949-A20C-85F406C155F3}">
      <dsp:nvSpPr>
        <dsp:cNvPr id="0" name=""/>
        <dsp:cNvSpPr/>
      </dsp:nvSpPr>
      <dsp:spPr>
        <a:xfrm>
          <a:off x="0" y="1451870"/>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51232" y="1713118"/>
          <a:ext cx="638604" cy="6386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341070" y="1451870"/>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Auto </a:t>
          </a:r>
          <a:r>
            <a:rPr lang="en-IN" sz="2500" kern="1200" dirty="0"/>
            <a:t>ML made </a:t>
          </a:r>
          <a:r>
            <a:rPr lang="en-IN" sz="2500" kern="1200" dirty="0" smtClean="0"/>
            <a:t>easy to play via Model Builder with GUI.</a:t>
          </a:r>
          <a:endParaRPr lang="en-US" sz="2500" kern="1200" dirty="0"/>
        </a:p>
      </dsp:txBody>
      <dsp:txXfrm>
        <a:off x="1341070" y="1451870"/>
        <a:ext cx="6334660" cy="1161099"/>
      </dsp:txXfrm>
    </dsp:sp>
    <dsp:sp modelId="{E4B9F55E-61A4-4438-82B2-CBC4726F8664}">
      <dsp:nvSpPr>
        <dsp:cNvPr id="0" name=""/>
        <dsp:cNvSpPr/>
      </dsp:nvSpPr>
      <dsp:spPr>
        <a:xfrm>
          <a:off x="0" y="2903245"/>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51232" y="3164492"/>
          <a:ext cx="638604" cy="6386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341070" y="2903245"/>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Not required </a:t>
          </a:r>
          <a:r>
            <a:rPr lang="en-IN" sz="2500" kern="1200"/>
            <a:t>much </a:t>
          </a:r>
          <a:r>
            <a:rPr lang="en-IN" sz="2500" kern="1200" smtClean="0"/>
            <a:t>expertise </a:t>
          </a:r>
          <a:r>
            <a:rPr lang="en-IN" sz="2500" kern="1200" dirty="0" smtClean="0"/>
            <a:t>in ML. </a:t>
          </a:r>
          <a:endParaRPr lang="en-US" sz="2500" kern="1200" dirty="0"/>
        </a:p>
      </dsp:txBody>
      <dsp:txXfrm>
        <a:off x="1341070" y="2903245"/>
        <a:ext cx="6334660" cy="11610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BE41-F52C-4AEB-82BF-6969C57C3A89}" type="datetimeFigureOut">
              <a:rPr lang="en-IN" smtClean="0"/>
              <a:t>28-02-2021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C9A33-77BE-4742-8110-DE610CEEB0A5}" type="slidenum">
              <a:rPr lang="en-IN" smtClean="0"/>
              <a:t>‹#›</a:t>
            </a:fld>
            <a:endParaRPr lang="en-IN"/>
          </a:p>
        </p:txBody>
      </p:sp>
    </p:spTree>
    <p:extLst>
      <p:ext uri="{BB962C8B-B14F-4D97-AF65-F5344CB8AC3E}">
        <p14:creationId xmlns:p14="http://schemas.microsoft.com/office/powerpoint/2010/main" val="37519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1</a:t>
            </a:fld>
            <a:endParaRPr lang="en-IN"/>
          </a:p>
        </p:txBody>
      </p:sp>
    </p:spTree>
    <p:extLst>
      <p:ext uri="{BB962C8B-B14F-4D97-AF65-F5344CB8AC3E}">
        <p14:creationId xmlns:p14="http://schemas.microsoft.com/office/powerpoint/2010/main" val="135557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4141015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Decision Making</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419440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23</a:t>
            </a:fld>
            <a:endParaRPr lang="en-IN"/>
          </a:p>
        </p:txBody>
      </p:sp>
    </p:spTree>
    <p:extLst>
      <p:ext uri="{BB962C8B-B14F-4D97-AF65-F5344CB8AC3E}">
        <p14:creationId xmlns:p14="http://schemas.microsoft.com/office/powerpoint/2010/main" val="1259687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316044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2342859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155133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Reinforcement.</a:t>
            </a:r>
          </a:p>
          <a:p>
            <a:pPr marL="228600" marR="0" lvl="0" indent="-228600" algn="l" rtl="0">
              <a:spcBef>
                <a:spcPts val="0"/>
              </a:spcBef>
              <a:buSzPct val="25000"/>
              <a:buAutoNum type="arabicPeriod"/>
            </a:pPr>
            <a:endParaRPr lang="en-IN" sz="1200" b="0" i="0" u="none" strike="noStrike" cap="none" dirty="0" smtClean="0">
              <a:solidFill>
                <a:schemeClr val="dk1"/>
              </a:solidFill>
              <a:latin typeface="+mn-lt"/>
              <a:ea typeface="Calibri"/>
              <a:cs typeface="Calibri"/>
              <a:sym typeface="Calibri"/>
            </a:endParaRP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31</a:t>
            </a:fld>
            <a:endParaRPr lang="en-IN"/>
          </a:p>
        </p:txBody>
      </p:sp>
    </p:spTree>
    <p:extLst>
      <p:ext uri="{BB962C8B-B14F-4D97-AF65-F5344CB8AC3E}">
        <p14:creationId xmlns:p14="http://schemas.microsoft.com/office/powerpoint/2010/main" val="2365831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hope you know tools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Such Tools are not so famous 10 years back. Late then, if any image editing work is needed, it was Photoshop and someone who learnt it very well is needed. But now, no code tool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has made it possible to create a banner so easily. That's the case of </a:t>
            </a:r>
            <a:r>
              <a:rPr lang="en-US" sz="1200" b="0" i="0" kern="1200" dirty="0" err="1" smtClean="0">
                <a:solidFill>
                  <a:schemeClr val="tx1"/>
                </a:solidFill>
                <a:effectLst/>
                <a:latin typeface="+mn-lt"/>
                <a:ea typeface="+mn-ea"/>
                <a:cs typeface="+mn-cs"/>
              </a:rPr>
              <a:t>ML.Net</a:t>
            </a:r>
            <a:r>
              <a:rPr lang="en-US" sz="1200" b="0" i="0" kern="1200" dirty="0" smtClean="0">
                <a:solidFill>
                  <a:schemeClr val="tx1"/>
                </a:solidFill>
                <a:effectLst/>
                <a:latin typeface="+mn-lt"/>
                <a:ea typeface="+mn-ea"/>
                <a:cs typeface="+mn-cs"/>
              </a:rPr>
              <a:t> model builder as well. Currently the adoption to production environment is mostly on enterprise level. But in a while Machine Learning will become essential for any application.</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36</a:t>
            </a:fld>
            <a:endParaRPr lang="en-IN"/>
          </a:p>
        </p:txBody>
      </p:sp>
    </p:spTree>
    <p:extLst>
      <p:ext uri="{BB962C8B-B14F-4D97-AF65-F5344CB8AC3E}">
        <p14:creationId xmlns:p14="http://schemas.microsoft.com/office/powerpoint/2010/main" val="230724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Problem owners</a:t>
            </a:r>
            <a:r>
              <a:rPr lang="en-IN" baseline="0" dirty="0" smtClean="0"/>
              <a:t> can drive the solution </a:t>
            </a:r>
            <a:r>
              <a:rPr lang="en-IN" baseline="0" dirty="0" smtClean="0"/>
              <a:t>better and faster. The gaps will </a:t>
            </a:r>
            <a:r>
              <a:rPr lang="en-IN" baseline="0" smtClean="0"/>
              <a:t>be reduced.</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38</a:t>
            </a:fld>
            <a:endParaRPr lang="en-IN"/>
          </a:p>
        </p:txBody>
      </p:sp>
    </p:spTree>
    <p:extLst>
      <p:ext uri="{BB962C8B-B14F-4D97-AF65-F5344CB8AC3E}">
        <p14:creationId xmlns:p14="http://schemas.microsoft.com/office/powerpoint/2010/main" val="1478618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41</a:t>
            </a:fld>
            <a:endParaRPr lang="en-IN"/>
          </a:p>
        </p:txBody>
      </p:sp>
    </p:spTree>
    <p:extLst>
      <p:ext uri="{BB962C8B-B14F-4D97-AF65-F5344CB8AC3E}">
        <p14:creationId xmlns:p14="http://schemas.microsoft.com/office/powerpoint/2010/main" val="283717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Coming through 8+ years of journey around data space, I was deeply involved implementing B2B SaaS products for Big Data, ETL and Business Intelligence. Currently as a product manager, I take care of the analytics and reports squad at company called Kissflow. </a:t>
            </a:r>
            <a:r>
              <a:rPr lang="en-US" sz="1200" kern="1200" dirty="0" smtClean="0">
                <a:solidFill>
                  <a:schemeClr val="tx1"/>
                </a:solidFill>
                <a:effectLst/>
                <a:latin typeface="+mn-lt"/>
                <a:ea typeface="+mn-ea"/>
                <a:cs typeface="+mn-cs"/>
              </a:rPr>
              <a:t>Here he would share his knowledge with his experience about his journey in data space and about the basics of AI and ML. </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2</a:t>
            </a:fld>
            <a:endParaRPr lang="en-IN"/>
          </a:p>
        </p:txBody>
      </p:sp>
    </p:spTree>
    <p:extLst>
      <p:ext uri="{BB962C8B-B14F-4D97-AF65-F5344CB8AC3E}">
        <p14:creationId xmlns:p14="http://schemas.microsoft.com/office/powerpoint/2010/main" val="107292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322105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39646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would like to call</a:t>
            </a:r>
            <a:r>
              <a:rPr lang="en-IN" baseline="0" dirty="0" smtClean="0"/>
              <a:t> it as a Career than “JOB”</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320139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12</a:t>
            </a:fld>
            <a:endParaRPr lang="en-IN"/>
          </a:p>
        </p:txBody>
      </p:sp>
    </p:spTree>
    <p:extLst>
      <p:ext uri="{BB962C8B-B14F-4D97-AF65-F5344CB8AC3E}">
        <p14:creationId xmlns:p14="http://schemas.microsoft.com/office/powerpoint/2010/main" val="152408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16</a:t>
            </a:fld>
            <a:endParaRPr lang="en-IN"/>
          </a:p>
        </p:txBody>
      </p:sp>
    </p:spTree>
    <p:extLst>
      <p:ext uri="{BB962C8B-B14F-4D97-AF65-F5344CB8AC3E}">
        <p14:creationId xmlns:p14="http://schemas.microsoft.com/office/powerpoint/2010/main" val="144918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19</a:t>
            </a:fld>
            <a:endParaRPr lang="en-IN"/>
          </a:p>
        </p:txBody>
      </p:sp>
    </p:spTree>
    <p:extLst>
      <p:ext uri="{BB962C8B-B14F-4D97-AF65-F5344CB8AC3E}">
        <p14:creationId xmlns:p14="http://schemas.microsoft.com/office/powerpoint/2010/main" val="354699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20</a:t>
            </a:fld>
            <a:endParaRPr lang="en-IN"/>
          </a:p>
        </p:txBody>
      </p:sp>
    </p:spTree>
    <p:extLst>
      <p:ext uri="{BB962C8B-B14F-4D97-AF65-F5344CB8AC3E}">
        <p14:creationId xmlns:p14="http://schemas.microsoft.com/office/powerpoint/2010/main" val="52089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0FEE6E8-D2D4-46DE-BF27-AF15CA8D6CDD}" type="datetimeFigureOut">
              <a:rPr lang="en-IN" smtClean="0"/>
              <a:t>28-02-2021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4255692-47A7-415F-BF26-F5276FECF01E}"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37818870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28-02-2021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06735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0FEE6E8-D2D4-46DE-BF27-AF15CA8D6CDD}" type="datetimeFigureOut">
              <a:rPr lang="en-IN" smtClean="0"/>
              <a:t>28-02-2021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4255692-47A7-415F-BF26-F5276FECF01E}"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0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28-02-2021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97995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0FEE6E8-D2D4-46DE-BF27-AF15CA8D6CDD}" type="datetimeFigureOut">
              <a:rPr lang="en-IN" smtClean="0"/>
              <a:t>28-02-2021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4255692-47A7-415F-BF26-F5276FECF01E}"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31553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E6E8-D2D4-46DE-BF27-AF15CA8D6CDD}" type="datetimeFigureOut">
              <a:rPr lang="en-IN" smtClean="0"/>
              <a:t>28-02-2021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0774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FEE6E8-D2D4-46DE-BF27-AF15CA8D6CDD}" type="datetimeFigureOut">
              <a:rPr lang="en-IN" smtClean="0"/>
              <a:t>28-02-2021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835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FEE6E8-D2D4-46DE-BF27-AF15CA8D6CDD}" type="datetimeFigureOut">
              <a:rPr lang="en-IN" smtClean="0"/>
              <a:t>28-02-2021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2835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0FEE6E8-D2D4-46DE-BF27-AF15CA8D6CDD}" type="datetimeFigureOut">
              <a:rPr lang="en-IN" smtClean="0"/>
              <a:t>28-02-2021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72638279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0FEE6E8-D2D4-46DE-BF27-AF15CA8D6CDD}" type="datetimeFigureOut">
              <a:rPr lang="en-IN" smtClean="0"/>
              <a:t>28-02-2021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229147474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0FEE6E8-D2D4-46DE-BF27-AF15CA8D6CDD}" type="datetimeFigureOut">
              <a:rPr lang="en-IN" smtClean="0"/>
              <a:t>28-02-2021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188362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0FEE6E8-D2D4-46DE-BF27-AF15CA8D6CDD}" type="datetimeFigureOut">
              <a:rPr lang="en-IN" smtClean="0"/>
              <a:t>28-02-2021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4255692-47A7-415F-BF26-F5276FECF01E}"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49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9.xml"/><Relationship Id="rId14" Type="http://schemas.openxmlformats.org/officeDocument/2006/relationships/image" Target="../media/image27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gartner.com/en/documents/3956079/magic-quadrant-for-enterprise-low-code-application-plat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smtClean="0"/>
              <a:t>Basics of AI and ML</a:t>
            </a:r>
            <a:r>
              <a:rPr lang="en-US" sz="4800" b="1" dirty="0"/>
              <a:t/>
            </a:r>
            <a:br>
              <a:rPr lang="en-US" sz="4800" b="1" dirty="0"/>
            </a:br>
            <a:endParaRPr lang="en-IN" sz="4800" dirty="0"/>
          </a:p>
        </p:txBody>
      </p:sp>
      <p:sp>
        <p:nvSpPr>
          <p:cNvPr id="3" name="Subtitle 2"/>
          <p:cNvSpPr>
            <a:spLocks noGrp="1"/>
          </p:cNvSpPr>
          <p:nvPr>
            <p:ph type="subTitle" idx="1"/>
          </p:nvPr>
        </p:nvSpPr>
        <p:spPr>
          <a:xfrm>
            <a:off x="7920752" y="4669954"/>
            <a:ext cx="3793678" cy="1202035"/>
          </a:xfrm>
        </p:spPr>
        <p:txBody>
          <a:bodyPr>
            <a:normAutofit/>
          </a:bodyPr>
          <a:lstStyle/>
          <a:p>
            <a:r>
              <a:rPr lang="en-US" b="1" dirty="0" err="1" smtClean="0"/>
              <a:t>ML.Net</a:t>
            </a:r>
            <a:r>
              <a:rPr lang="en-US" b="1" dirty="0" smtClean="0"/>
              <a:t> - Model Builder</a:t>
            </a:r>
          </a:p>
        </p:txBody>
      </p:sp>
    </p:spTree>
    <p:extLst>
      <p:ext uri="{BB962C8B-B14F-4D97-AF65-F5344CB8AC3E}">
        <p14:creationId xmlns:p14="http://schemas.microsoft.com/office/powerpoint/2010/main" val="59365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Primary skillset for any role in Data</a:t>
            </a:r>
            <a:endParaRPr lang="en-IN" dirty="0"/>
          </a:p>
        </p:txBody>
      </p:sp>
      <p:sp>
        <p:nvSpPr>
          <p:cNvPr id="3" name="Content Placeholder 2"/>
          <p:cNvSpPr>
            <a:spLocks noGrp="1"/>
          </p:cNvSpPr>
          <p:nvPr>
            <p:ph idx="1"/>
          </p:nvPr>
        </p:nvSpPr>
        <p:spPr/>
        <p:txBody>
          <a:bodyPr/>
          <a:lstStyle/>
          <a:p>
            <a:r>
              <a:rPr lang="en-IN" dirty="0" smtClean="0"/>
              <a:t>SQL</a:t>
            </a:r>
          </a:p>
          <a:p>
            <a:r>
              <a:rPr lang="en-IN" dirty="0" smtClean="0"/>
              <a:t>Communication</a:t>
            </a:r>
          </a:p>
          <a:p>
            <a:r>
              <a:rPr lang="en-IN" dirty="0" smtClean="0"/>
              <a:t>Domain knowledge</a:t>
            </a:r>
          </a:p>
          <a:p>
            <a:endParaRPr lang="en-IN" dirty="0"/>
          </a:p>
        </p:txBody>
      </p:sp>
    </p:spTree>
    <p:extLst>
      <p:ext uri="{BB962C8B-B14F-4D97-AF65-F5344CB8AC3E}">
        <p14:creationId xmlns:p14="http://schemas.microsoft.com/office/powerpoint/2010/main" val="3219202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429030"/>
            <a:ext cx="2834640" cy="5457589"/>
          </a:xfrm>
        </p:spPr>
        <p:txBody>
          <a:bodyPr vert="horz" lIns="91440" tIns="45720" rIns="91440" bIns="45720" rtlCol="0" anchor="ctr">
            <a:normAutofit/>
          </a:bodyPr>
          <a:lstStyle/>
          <a:p>
            <a:r>
              <a:rPr lang="en-US" sz="4000" kern="1200">
                <a:solidFill>
                  <a:schemeClr val="tx1"/>
                </a:solidFill>
                <a:latin typeface="+mj-lt"/>
                <a:ea typeface="+mj-ea"/>
                <a:cs typeface="+mj-cs"/>
              </a:rPr>
              <a:t>Features make humans different from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62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Nowadays you can see these in Machines</a:t>
            </a:r>
          </a:p>
        </p:txBody>
      </p:sp>
      <p:graphicFrame>
        <p:nvGraphicFramePr>
          <p:cNvPr id="5"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622152723"/>
              </p:ext>
            </p:extLst>
          </p:nvPr>
        </p:nvGraphicFramePr>
        <p:xfrm>
          <a:off x="5226908" y="429030"/>
          <a:ext cx="6267100" cy="548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5475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xfrm>
            <a:off x="4089349" y="0"/>
            <a:ext cx="810265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cstate="print">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xmlns:lc="http://schemas.openxmlformats.org/drawingml/2006/lockedCanvas"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6000" kern="1200"/>
                <a:t>Feel</a:t>
              </a:r>
            </a:p>
          </p:txBody>
        </p:sp>
      </p:grpSp>
    </p:spTree>
    <p:extLst>
      <p:ext uri="{BB962C8B-B14F-4D97-AF65-F5344CB8AC3E}">
        <p14:creationId xmlns:p14="http://schemas.microsoft.com/office/powerpoint/2010/main" val="2590730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spTree>
    <p:extLst>
      <p:ext uri="{BB962C8B-B14F-4D97-AF65-F5344CB8AC3E}">
        <p14:creationId xmlns:p14="http://schemas.microsoft.com/office/powerpoint/2010/main" val="132095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Facebook recognize like a human brain and suggests auto-tag while uploading a picture.</a:t>
            </a:r>
          </a:p>
          <a:p>
            <a:endParaRPr lang="en-IN" sz="200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297763" y="1529835"/>
            <a:ext cx="6250769" cy="36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97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dirty="0" smtClean="0"/>
              <a:t>Hear &amp; </a:t>
            </a:r>
            <a:r>
              <a:rPr lang="en-IN" sz="2800" dirty="0" err="1" smtClean="0"/>
              <a:t>Repond</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Google Assistant</a:t>
            </a:r>
          </a:p>
          <a:p>
            <a:r>
              <a:rPr lang="en-IN" sz="2000"/>
              <a:t>Siri</a:t>
            </a:r>
          </a:p>
          <a:p>
            <a:r>
              <a:rPr lang="en-IN" sz="2000"/>
              <a:t>Alexa</a:t>
            </a:r>
          </a:p>
          <a:p>
            <a:r>
              <a:rPr lang="en-IN" sz="2000"/>
              <a:t>Cortana</a:t>
            </a:r>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939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297763" y="1379574"/>
            <a:ext cx="6250769" cy="3937984"/>
          </a:xfrm>
          <a:prstGeom prst="rect">
            <a:avLst/>
          </a:prstGeom>
        </p:spPr>
      </p:pic>
    </p:spTree>
    <p:extLst>
      <p:ext uri="{BB962C8B-B14F-4D97-AF65-F5344CB8AC3E}">
        <p14:creationId xmlns:p14="http://schemas.microsoft.com/office/powerpoint/2010/main" val="500631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spTree>
    <p:extLst>
      <p:ext uri="{BB962C8B-B14F-4D97-AF65-F5344CB8AC3E}">
        <p14:creationId xmlns:p14="http://schemas.microsoft.com/office/powerpoint/2010/main" val="393889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3417254692"/>
              </p:ext>
            </p:extLst>
          </p:nvPr>
        </p:nvGraphicFramePr>
        <p:xfrm>
          <a:off x="689113" y="1152939"/>
          <a:ext cx="10667735" cy="497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609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1019" y="1396181"/>
            <a:ext cx="924233" cy="9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sz="2800" dirty="0" smtClean="0"/>
              <a:t>Dinesh Kumar P</a:t>
            </a:r>
            <a:endParaRPr lang="en-IN"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3543" b="3543"/>
          <a:stretch>
            <a:fillRect/>
          </a:stretch>
        </p:blipFill>
        <p:spPr/>
      </p:pic>
      <p:sp>
        <p:nvSpPr>
          <p:cNvPr id="4" name="Text Placeholder 3"/>
          <p:cNvSpPr>
            <a:spLocks noGrp="1"/>
          </p:cNvSpPr>
          <p:nvPr>
            <p:ph type="body" sz="half" idx="2"/>
          </p:nvPr>
        </p:nvSpPr>
        <p:spPr/>
        <p:txBody>
          <a:bodyPr>
            <a:normAutofit/>
          </a:bodyPr>
          <a:lstStyle/>
          <a:p>
            <a:r>
              <a:rPr lang="en-IN" sz="1800" dirty="0" smtClean="0"/>
              <a:t>Product Manager,</a:t>
            </a:r>
          </a:p>
          <a:p>
            <a:r>
              <a:rPr lang="en-IN" sz="1800" dirty="0" smtClean="0"/>
              <a:t>Reports &amp; Analytics Squad,</a:t>
            </a:r>
          </a:p>
          <a:p>
            <a:endParaRPr lang="en-IN" sz="1800"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6488" y="4232063"/>
            <a:ext cx="1581912" cy="300458"/>
          </a:xfrm>
          <a:prstGeom prst="rect">
            <a:avLst/>
          </a:prstGeom>
        </p:spPr>
      </p:pic>
      <p:sp>
        <p:nvSpPr>
          <p:cNvPr id="6" name="Rectangle 5"/>
          <p:cNvSpPr/>
          <p:nvPr/>
        </p:nvSpPr>
        <p:spPr>
          <a:xfrm>
            <a:off x="8476488" y="5079113"/>
            <a:ext cx="3022405" cy="646331"/>
          </a:xfrm>
          <a:prstGeom prst="rect">
            <a:avLst/>
          </a:prstGeom>
        </p:spPr>
        <p:txBody>
          <a:bodyPr wrap="square">
            <a:spAutoFit/>
          </a:bodyPr>
          <a:lstStyle/>
          <a:p>
            <a:r>
              <a:rPr lang="en-IN" dirty="0"/>
              <a:t>https://</a:t>
            </a:r>
            <a:r>
              <a:rPr lang="en-IN" dirty="0" smtClean="0"/>
              <a:t>www.linkedin.com/in/</a:t>
            </a:r>
            <a:r>
              <a:rPr lang="en-IN" b="1" dirty="0" smtClean="0"/>
              <a:t>dinesh-kumar-prabakaran</a:t>
            </a:r>
            <a:endParaRPr lang="en-IN" dirty="0"/>
          </a:p>
        </p:txBody>
      </p:sp>
    </p:spTree>
    <p:extLst>
      <p:ext uri="{BB962C8B-B14F-4D97-AF65-F5344CB8AC3E}">
        <p14:creationId xmlns:p14="http://schemas.microsoft.com/office/powerpoint/2010/main" val="41487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723130" y="643466"/>
            <a:ext cx="5135391" cy="55710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6333447" y="643467"/>
            <a:ext cx="5135454" cy="5571066"/>
          </a:xfrm>
          <a:prstGeom prst="rect">
            <a:avLst/>
          </a:prstGeom>
        </p:spPr>
      </p:pic>
    </p:spTree>
    <p:extLst>
      <p:ext uri="{BB962C8B-B14F-4D97-AF65-F5344CB8AC3E}">
        <p14:creationId xmlns:p14="http://schemas.microsoft.com/office/powerpoint/2010/main" val="174721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43941" y="2474880"/>
            <a:ext cx="2880360" cy="1908238"/>
          </a:xfrm>
          <a:prstGeom prst="rect">
            <a:avLst/>
          </a:prstGeom>
        </p:spPr>
      </p:pic>
    </p:spTree>
    <p:extLst>
      <p:ext uri="{BB962C8B-B14F-4D97-AF65-F5344CB8AC3E}">
        <p14:creationId xmlns:p14="http://schemas.microsoft.com/office/powerpoint/2010/main" val="3514673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smtClean="0"/>
              <a:t>What is the basic “quality” that we try to incorporate into machines?</a:t>
            </a:r>
            <a:endParaRPr lang="en-IN" sz="2400" dirty="0"/>
          </a:p>
          <a:p>
            <a:pPr marL="0" indent="0">
              <a:buNone/>
            </a:pPr>
            <a:endParaRPr lang="en-IN" sz="2400" dirty="0"/>
          </a:p>
        </p:txBody>
      </p:sp>
    </p:spTree>
    <p:extLst>
      <p:ext uri="{BB962C8B-B14F-4D97-AF65-F5344CB8AC3E}">
        <p14:creationId xmlns:p14="http://schemas.microsoft.com/office/powerpoint/2010/main" val="84300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4 features of humans nowadays in machines?</a:t>
            </a:r>
          </a:p>
          <a:p>
            <a:pPr marL="0" indent="0">
              <a:buNone/>
            </a:pPr>
            <a:endParaRPr lang="en-IN" sz="2400"/>
          </a:p>
        </p:txBody>
      </p:sp>
    </p:spTree>
    <p:extLst>
      <p:ext uri="{BB962C8B-B14F-4D97-AF65-F5344CB8AC3E}">
        <p14:creationId xmlns:p14="http://schemas.microsoft.com/office/powerpoint/2010/main" val="1096357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spTree>
    <p:extLst>
      <p:ext uri="{BB962C8B-B14F-4D97-AF65-F5344CB8AC3E}">
        <p14:creationId xmlns:p14="http://schemas.microsoft.com/office/powerpoint/2010/main" val="2822882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5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what quality some people get a higher </a:t>
            </a:r>
            <a:r>
              <a:rPr lang="en-US" sz="2400" dirty="0" smtClean="0"/>
              <a:t>pay?</a:t>
            </a:r>
            <a:endParaRPr lang="en-IN" sz="2400" dirty="0"/>
          </a:p>
          <a:p>
            <a:pPr marL="0" indent="0">
              <a:buNone/>
            </a:pPr>
            <a:endParaRPr lang="en-IN" sz="2400" dirty="0"/>
          </a:p>
        </p:txBody>
      </p:sp>
    </p:spTree>
    <p:extLst>
      <p:ext uri="{BB962C8B-B14F-4D97-AF65-F5344CB8AC3E}">
        <p14:creationId xmlns:p14="http://schemas.microsoft.com/office/powerpoint/2010/main" val="332723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AI </a:t>
            </a:r>
            <a:r>
              <a:rPr lang="en-US" sz="4800" dirty="0"/>
              <a:t>&amp;</a:t>
            </a:r>
            <a:r>
              <a:rPr lang="en-US" sz="4800" dirty="0" smtClean="0"/>
              <a:t> </a:t>
            </a:r>
            <a:r>
              <a:rPr lang="en-US" sz="4800" dirty="0"/>
              <a:t>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612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fontScale="90000"/>
          </a:bodyPr>
          <a:lstStyle/>
          <a:p>
            <a:r>
              <a:rPr lang="en-IN">
                <a:latin typeface="Quattrocento Sans"/>
                <a:ea typeface="Quattrocento Sans"/>
                <a:cs typeface="Quattrocento Sans"/>
                <a:sym typeface="Quattrocento Sans"/>
              </a:rPr>
              <a:t>What is Machine Learning ?</a:t>
            </a:r>
            <a:br>
              <a:rPr lang="en-IN">
                <a:latin typeface="Quattrocento Sans"/>
                <a:ea typeface="Quattrocento Sans"/>
                <a:cs typeface="Quattrocento Sans"/>
                <a:sym typeface="Quattrocento Sans"/>
              </a:rPr>
            </a:b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07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Machine Learning do?</a:t>
            </a: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470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3" name="Content Placeholder 2"/>
          <p:cNvSpPr>
            <a:spLocks noGrp="1"/>
          </p:cNvSpPr>
          <p:nvPr>
            <p:ph idx="1"/>
          </p:nvPr>
        </p:nvSpPr>
        <p:spPr>
          <a:xfrm>
            <a:off x="2933700" y="2438400"/>
            <a:ext cx="8770571" cy="3651504"/>
          </a:xfrm>
        </p:spPr>
        <p:txBody>
          <a:bodyPr/>
          <a:lstStyle/>
          <a:p>
            <a:endParaRPr lang="en-IN" dirty="0" smtClean="0"/>
          </a:p>
          <a:p>
            <a:r>
              <a:rPr lang="en-GB" dirty="0" smtClean="0"/>
              <a:t>My journey in Data Space.</a:t>
            </a:r>
          </a:p>
          <a:p>
            <a:r>
              <a:rPr lang="en-GB" dirty="0" smtClean="0"/>
              <a:t>Jobs around DATA</a:t>
            </a:r>
            <a:r>
              <a:rPr lang="en-GB" dirty="0" smtClean="0"/>
              <a:t>.</a:t>
            </a:r>
            <a:endParaRPr lang="en-IN" dirty="0" smtClean="0"/>
          </a:p>
          <a:p>
            <a:r>
              <a:rPr lang="en-IN" dirty="0" smtClean="0"/>
              <a:t>Explain Machine Learning and Artificial Intelligence to a non-tech/layman.</a:t>
            </a:r>
            <a:endParaRPr lang="en-IN" dirty="0" smtClean="0"/>
          </a:p>
          <a:p>
            <a:r>
              <a:rPr lang="en-IN" dirty="0" smtClean="0"/>
              <a:t>Evolution of No code/ Low code platforms for ML.</a:t>
            </a:r>
          </a:p>
          <a:p>
            <a:r>
              <a:rPr lang="en-IN" dirty="0" smtClean="0"/>
              <a:t>Demo using </a:t>
            </a:r>
            <a:r>
              <a:rPr lang="en-IN" dirty="0" err="1" smtClean="0"/>
              <a:t>ML.Net</a:t>
            </a:r>
            <a:r>
              <a:rPr lang="en-IN" dirty="0" smtClean="0"/>
              <a:t> Model Builder.</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3259625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 - Types</a:t>
            </a:r>
            <a:endParaRPr lang="en-IN" dirty="0"/>
          </a:p>
        </p:txBody>
      </p:sp>
      <p:pic>
        <p:nvPicPr>
          <p:cNvPr id="3" name="Shape 180"/>
          <p:cNvPicPr preferRelativeResize="0"/>
          <p:nvPr/>
        </p:nvPicPr>
        <p:blipFill rotWithShape="1">
          <a:blip r:embed="rId2">
            <a:alphaModFix/>
          </a:blip>
          <a:srcRect/>
          <a:stretch/>
        </p:blipFill>
        <p:spPr>
          <a:xfrm>
            <a:off x="4647334" y="2813295"/>
            <a:ext cx="5343302" cy="3154947"/>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721799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Questions to cover algorithms</a:t>
            </a:r>
            <a:endParaRPr lang="en-IN" dirty="0"/>
          </a:p>
        </p:txBody>
      </p:sp>
      <p:grpSp>
        <p:nvGrpSpPr>
          <p:cNvPr id="3" name="Shape 160"/>
          <p:cNvGrpSpPr/>
          <p:nvPr/>
        </p:nvGrpSpPr>
        <p:grpSpPr>
          <a:xfrm>
            <a:off x="3490482" y="2393636"/>
            <a:ext cx="7657006" cy="3110659"/>
            <a:chOff x="0" y="269018"/>
            <a:chExt cx="7657006" cy="3110659"/>
          </a:xfrm>
          <a:solidFill>
            <a:schemeClr val="accent4">
              <a:lumMod val="75000"/>
            </a:schemeClr>
          </a:solidFill>
        </p:grpSpPr>
        <p:sp>
          <p:nvSpPr>
            <p:cNvPr id="4" name="Shape 161"/>
            <p:cNvSpPr/>
            <p:nvPr/>
          </p:nvSpPr>
          <p:spPr>
            <a:xfrm>
              <a:off x="0"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600"/>
            </a:p>
          </p:txBody>
        </p:sp>
        <p:sp>
          <p:nvSpPr>
            <p:cNvPr id="5" name="Shape 162"/>
            <p:cNvSpPr txBox="1"/>
            <p:nvPr/>
          </p:nvSpPr>
          <p:spPr>
            <a:xfrm>
              <a:off x="0"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800" dirty="0">
                  <a:solidFill>
                    <a:schemeClr val="lt1"/>
                  </a:solidFill>
                  <a:latin typeface="Calibri"/>
                  <a:ea typeface="Calibri"/>
                  <a:cs typeface="Calibri"/>
                  <a:sym typeface="Calibri"/>
                </a:rPr>
                <a:t>1. Is this A or B ?</a:t>
              </a:r>
            </a:p>
          </p:txBody>
        </p:sp>
        <p:sp>
          <p:nvSpPr>
            <p:cNvPr id="6" name="Shape 163"/>
            <p:cNvSpPr/>
            <p:nvPr/>
          </p:nvSpPr>
          <p:spPr>
            <a:xfrm>
              <a:off x="2632096"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600"/>
            </a:p>
          </p:txBody>
        </p:sp>
        <p:sp>
          <p:nvSpPr>
            <p:cNvPr id="7" name="Shape 164"/>
            <p:cNvSpPr txBox="1"/>
            <p:nvPr/>
          </p:nvSpPr>
          <p:spPr>
            <a:xfrm>
              <a:off x="2632096"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800" dirty="0">
                  <a:solidFill>
                    <a:schemeClr val="lt1"/>
                  </a:solidFill>
                  <a:latin typeface="Calibri"/>
                  <a:ea typeface="Calibri"/>
                  <a:cs typeface="Calibri"/>
                  <a:sym typeface="Calibri"/>
                </a:rPr>
                <a:t>2. Is this Weird ?</a:t>
              </a:r>
            </a:p>
          </p:txBody>
        </p:sp>
        <p:sp>
          <p:nvSpPr>
            <p:cNvPr id="8" name="Shape 165"/>
            <p:cNvSpPr/>
            <p:nvPr/>
          </p:nvSpPr>
          <p:spPr>
            <a:xfrm>
              <a:off x="5264192"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600"/>
            </a:p>
          </p:txBody>
        </p:sp>
        <p:sp>
          <p:nvSpPr>
            <p:cNvPr id="9" name="Shape 166"/>
            <p:cNvSpPr txBox="1"/>
            <p:nvPr/>
          </p:nvSpPr>
          <p:spPr>
            <a:xfrm>
              <a:off x="5264192"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800" dirty="0">
                  <a:solidFill>
                    <a:schemeClr val="lt1"/>
                  </a:solidFill>
                  <a:latin typeface="Calibri"/>
                  <a:ea typeface="Calibri"/>
                  <a:cs typeface="Calibri"/>
                  <a:sym typeface="Calibri"/>
                </a:rPr>
                <a:t>3. How much </a:t>
              </a:r>
              <a:r>
                <a:rPr lang="en-IN" sz="2800" dirty="0" smtClean="0">
                  <a:solidFill>
                    <a:schemeClr val="lt1"/>
                  </a:solidFill>
                  <a:latin typeface="Calibri"/>
                  <a:ea typeface="Calibri"/>
                  <a:cs typeface="Calibri"/>
                  <a:sym typeface="Calibri"/>
                </a:rPr>
                <a:t>effective or </a:t>
              </a:r>
              <a:r>
                <a:rPr lang="en-IN" sz="2800" dirty="0">
                  <a:solidFill>
                    <a:schemeClr val="lt1"/>
                  </a:solidFill>
                  <a:latin typeface="Calibri"/>
                  <a:ea typeface="Calibri"/>
                  <a:cs typeface="Calibri"/>
                  <a:sym typeface="Calibri"/>
                </a:rPr>
                <a:t>many ?</a:t>
              </a:r>
            </a:p>
          </p:txBody>
        </p:sp>
        <p:sp>
          <p:nvSpPr>
            <p:cNvPr id="10" name="Shape 167"/>
            <p:cNvSpPr/>
            <p:nvPr/>
          </p:nvSpPr>
          <p:spPr>
            <a:xfrm>
              <a:off x="1316048"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600"/>
            </a:p>
          </p:txBody>
        </p:sp>
        <p:sp>
          <p:nvSpPr>
            <p:cNvPr id="11" name="Shape 168"/>
            <p:cNvSpPr txBox="1"/>
            <p:nvPr/>
          </p:nvSpPr>
          <p:spPr>
            <a:xfrm>
              <a:off x="1316048"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800" dirty="0">
                  <a:solidFill>
                    <a:schemeClr val="lt1"/>
                  </a:solidFill>
                  <a:latin typeface="Calibri"/>
                  <a:ea typeface="Calibri"/>
                  <a:cs typeface="Calibri"/>
                  <a:sym typeface="Calibri"/>
                </a:rPr>
                <a:t>4. How this </a:t>
              </a:r>
              <a:r>
                <a:rPr lang="en-IN" sz="2800" dirty="0" smtClean="0">
                  <a:solidFill>
                    <a:schemeClr val="lt1"/>
                  </a:solidFill>
                  <a:latin typeface="Calibri"/>
                  <a:ea typeface="Calibri"/>
                  <a:cs typeface="Calibri"/>
                  <a:sym typeface="Calibri"/>
                </a:rPr>
                <a:t>should be </a:t>
              </a:r>
              <a:r>
                <a:rPr lang="en-IN" sz="2800" dirty="0">
                  <a:solidFill>
                    <a:schemeClr val="lt1"/>
                  </a:solidFill>
                  <a:latin typeface="Calibri"/>
                  <a:ea typeface="Calibri"/>
                  <a:cs typeface="Calibri"/>
                  <a:sym typeface="Calibri"/>
                </a:rPr>
                <a:t>organized ?</a:t>
              </a:r>
            </a:p>
          </p:txBody>
        </p:sp>
        <p:sp>
          <p:nvSpPr>
            <p:cNvPr id="12" name="Shape 169"/>
            <p:cNvSpPr/>
            <p:nvPr/>
          </p:nvSpPr>
          <p:spPr>
            <a:xfrm>
              <a:off x="3948144"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600"/>
            </a:p>
          </p:txBody>
        </p:sp>
        <p:sp>
          <p:nvSpPr>
            <p:cNvPr id="13" name="Shape 170"/>
            <p:cNvSpPr txBox="1"/>
            <p:nvPr/>
          </p:nvSpPr>
          <p:spPr>
            <a:xfrm>
              <a:off x="3948144"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800" dirty="0">
                  <a:solidFill>
                    <a:schemeClr val="lt1"/>
                  </a:solidFill>
                  <a:latin typeface="Calibri"/>
                  <a:ea typeface="Calibri"/>
                  <a:cs typeface="Calibri"/>
                  <a:sym typeface="Calibri"/>
                </a:rPr>
                <a:t>5. What should I do next ?</a:t>
              </a:r>
            </a:p>
          </p:txBody>
        </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2850656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 vs Labels</a:t>
            </a:r>
            <a:endParaRPr lang="en-IN" dirty="0"/>
          </a:p>
        </p:txBody>
      </p:sp>
      <p:sp>
        <p:nvSpPr>
          <p:cNvPr id="4" name="Shape 147"/>
          <p:cNvSpPr/>
          <p:nvPr/>
        </p:nvSpPr>
        <p:spPr>
          <a:xfrm>
            <a:off x="4068100" y="2602393"/>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5" name="Shape 148"/>
          <p:cNvSpPr/>
          <p:nvPr/>
        </p:nvSpPr>
        <p:spPr>
          <a:xfrm>
            <a:off x="8653116" y="2602393"/>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6" name="Shape 149"/>
          <p:cNvSpPr/>
          <p:nvPr/>
        </p:nvSpPr>
        <p:spPr>
          <a:xfrm>
            <a:off x="6218633" y="3181108"/>
            <a:ext cx="2434483" cy="468169"/>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7" name="Shape 150"/>
          <p:cNvSpPr txBox="1"/>
          <p:nvPr/>
        </p:nvSpPr>
        <p:spPr>
          <a:xfrm>
            <a:off x="3687098" y="4353560"/>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8" name="Shape 151"/>
          <p:cNvSpPr txBox="1"/>
          <p:nvPr/>
        </p:nvSpPr>
        <p:spPr>
          <a:xfrm>
            <a:off x="8081615" y="4331993"/>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dirty="0">
                <a:solidFill>
                  <a:schemeClr val="dk1"/>
                </a:solidFill>
                <a:latin typeface="Calibri"/>
                <a:ea typeface="Calibri"/>
                <a:cs typeface="Calibri"/>
                <a:sym typeface="Calibri"/>
              </a:rPr>
              <a:t>Genuine/Fraud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172105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 about the requirement</a:t>
            </a:r>
            <a:endParaRPr lang="en-IN" dirty="0"/>
          </a:p>
        </p:txBody>
      </p:sp>
      <p:pic>
        <p:nvPicPr>
          <p:cNvPr id="1026" name="Picture 2" descr="https://docs.microsoft.com/en-us/dotnet/machine-learning/media/regression-examp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1" y="2272280"/>
            <a:ext cx="8770570" cy="4492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2603266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2934200" y="914400"/>
            <a:ext cx="8773704" cy="1377108"/>
          </a:xfrm>
        </p:spPr>
        <p:txBody>
          <a:bodyPr>
            <a:normAutofit/>
          </a:bodyPr>
          <a:lstStyle/>
          <a:p>
            <a:r>
              <a:rPr lang="en-IN" dirty="0" err="1"/>
              <a:t>ML.Net</a:t>
            </a:r>
            <a:endParaRPr lang="en-IN" dirty="0"/>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716860524"/>
              </p:ext>
            </p:extLst>
          </p:nvPr>
        </p:nvGraphicFramePr>
        <p:xfrm>
          <a:off x="4032173" y="2291508"/>
          <a:ext cx="7675731" cy="4064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1332698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If you know the problem well, figuring solution is as simple as it is.</a:t>
            </a:r>
            <a:endParaRPr lang="en-IN" dirty="0"/>
          </a:p>
        </p:txBody>
      </p:sp>
      <p:sp>
        <p:nvSpPr>
          <p:cNvPr id="3" name="Text Placeholder 2"/>
          <p:cNvSpPr>
            <a:spLocks noGrp="1"/>
          </p:cNvSpPr>
          <p:nvPr>
            <p:ph type="body" idx="1"/>
          </p:nvPr>
        </p:nvSpPr>
        <p:spPr/>
        <p:txBody>
          <a:bodyPr/>
          <a:lstStyle/>
          <a:p>
            <a:r>
              <a:rPr lang="en-IN" dirty="0" smtClean="0"/>
              <a:t>Defining problem is 80%</a:t>
            </a:r>
          </a:p>
          <a:p>
            <a:r>
              <a:rPr lang="en-IN" dirty="0" smtClean="0"/>
              <a:t>Solution is just 20%</a:t>
            </a:r>
            <a:endParaRPr lang="en-IN" dirty="0"/>
          </a:p>
        </p:txBody>
      </p:sp>
    </p:spTree>
    <p:extLst>
      <p:ext uri="{BB962C8B-B14F-4D97-AF65-F5344CB8AC3E}">
        <p14:creationId xmlns:p14="http://schemas.microsoft.com/office/powerpoint/2010/main" val="242933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No/Low Code dev platforms</a:t>
            </a:r>
            <a:endParaRPr lang="en-IN" dirty="0"/>
          </a:p>
        </p:txBody>
      </p:sp>
      <p:sp>
        <p:nvSpPr>
          <p:cNvPr id="3" name="Content Placeholder 2"/>
          <p:cNvSpPr>
            <a:spLocks noGrp="1"/>
          </p:cNvSpPr>
          <p:nvPr>
            <p:ph idx="1"/>
          </p:nvPr>
        </p:nvSpPr>
        <p:spPr/>
        <p:txBody>
          <a:bodyPr>
            <a:normAutofit/>
          </a:bodyPr>
          <a:lstStyle/>
          <a:p>
            <a:r>
              <a:rPr lang="en-IN" dirty="0" smtClean="0"/>
              <a:t>Problems better solvable by industry / business people like citizen data scientist.</a:t>
            </a:r>
          </a:p>
          <a:p>
            <a:r>
              <a:rPr lang="en-IN" dirty="0" smtClean="0"/>
              <a:t>DIY – Do It Yourself </a:t>
            </a:r>
            <a:r>
              <a:rPr lang="en-IN" dirty="0" err="1" smtClean="0"/>
              <a:t>mindset</a:t>
            </a:r>
            <a:r>
              <a:rPr lang="en-IN" dirty="0" smtClean="0"/>
              <a:t>.</a:t>
            </a:r>
          </a:p>
          <a:p>
            <a:r>
              <a:rPr lang="en-US" dirty="0" smtClean="0"/>
              <a:t>Adobe Photoshop vs </a:t>
            </a:r>
            <a:r>
              <a:rPr lang="en-US" dirty="0" err="1" smtClean="0"/>
              <a:t>Canva</a:t>
            </a:r>
            <a:r>
              <a:rPr lang="en-US" dirty="0" smtClean="0"/>
              <a:t>.</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4180693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no-code / low-code important for companies now</a:t>
            </a:r>
            <a:r>
              <a:rPr lang="en-IN" dirty="0" smtClean="0"/>
              <a:t>?</a:t>
            </a:r>
            <a:endParaRPr lang="en-IN" dirty="0"/>
          </a:p>
        </p:txBody>
      </p:sp>
      <p:sp>
        <p:nvSpPr>
          <p:cNvPr id="3" name="Content Placeholder 2"/>
          <p:cNvSpPr>
            <a:spLocks noGrp="1"/>
          </p:cNvSpPr>
          <p:nvPr>
            <p:ph idx="1"/>
          </p:nvPr>
        </p:nvSpPr>
        <p:spPr/>
        <p:txBody>
          <a:bodyPr/>
          <a:lstStyle/>
          <a:p>
            <a:pPr lvl="1"/>
            <a:r>
              <a:rPr lang="en-IN" dirty="0"/>
              <a:t>Attain growth faster with small, lean &amp; mobile workforce.</a:t>
            </a:r>
          </a:p>
          <a:p>
            <a:pPr lvl="1"/>
            <a:r>
              <a:rPr lang="en-IN" dirty="0"/>
              <a:t>Fail fast</a:t>
            </a:r>
            <a:r>
              <a:rPr lang="en-IN" dirty="0" smtClean="0"/>
              <a:t>.</a:t>
            </a:r>
          </a:p>
          <a:p>
            <a:r>
              <a:rPr lang="en-IN" dirty="0"/>
              <a:t>Gartner </a:t>
            </a:r>
            <a:r>
              <a:rPr lang="en-IN" dirty="0">
                <a:hlinkClick r:id="rId2"/>
              </a:rPr>
              <a:t>predicts</a:t>
            </a:r>
            <a:endParaRPr lang="en-IN" dirty="0"/>
          </a:p>
          <a:p>
            <a:pPr lvl="1"/>
            <a:r>
              <a:rPr lang="en-IN" dirty="0"/>
              <a:t>65% of app development by the year 2024.</a:t>
            </a:r>
          </a:p>
          <a:p>
            <a:pPr lvl="1"/>
            <a:r>
              <a:rPr lang="en-IN" dirty="0"/>
              <a:t>66% of companies would use 4 low-code tools &amp; platforms.</a:t>
            </a:r>
          </a:p>
          <a:p>
            <a:pPr lvl="1"/>
            <a:endParaRPr lang="en-IN" dirty="0"/>
          </a:p>
          <a:p>
            <a:endParaRPr lang="en-IN"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1410534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Democratization in Data </a:t>
            </a:r>
            <a:endParaRPr lang="en-IN" dirty="0"/>
          </a:p>
        </p:txBody>
      </p:sp>
      <p:pic>
        <p:nvPicPr>
          <p:cNvPr id="4" name="Picture 3"/>
          <p:cNvPicPr>
            <a:picLocks noChangeAspect="1"/>
          </p:cNvPicPr>
          <p:nvPr/>
        </p:nvPicPr>
        <p:blipFill>
          <a:blip r:embed="rId3"/>
          <a:stretch>
            <a:fillRect/>
          </a:stretch>
        </p:blipFill>
        <p:spPr>
          <a:xfrm>
            <a:off x="3356004" y="2448723"/>
            <a:ext cx="7925962" cy="36411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2564427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own ML model matters?</a:t>
            </a:r>
            <a:endParaRPr lang="en-IN" dirty="0"/>
          </a:p>
        </p:txBody>
      </p:sp>
      <p:sp>
        <p:nvSpPr>
          <p:cNvPr id="3" name="Content Placeholder 2"/>
          <p:cNvSpPr>
            <a:spLocks noGrp="1"/>
          </p:cNvSpPr>
          <p:nvPr>
            <p:ph idx="1"/>
          </p:nvPr>
        </p:nvSpPr>
        <p:spPr/>
        <p:txBody>
          <a:bodyPr/>
          <a:lstStyle/>
          <a:p>
            <a:r>
              <a:rPr lang="en-IN" dirty="0" smtClean="0"/>
              <a:t>Different businesses have different sense of data.</a:t>
            </a:r>
          </a:p>
          <a:p>
            <a:r>
              <a:rPr lang="en-IN" dirty="0" smtClean="0"/>
              <a:t>Specific problems relevant to individual business should be able to solve better by those business users.</a:t>
            </a:r>
          </a:p>
          <a:p>
            <a:r>
              <a:rPr lang="en-IN" dirty="0" smtClean="0"/>
              <a:t>Feedbacks of Movie, E-Commerce retail shopping website, Food ordering app may not be same type to categorize as good / bad.</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200"/>
            <a:ext cx="800350" cy="914400"/>
          </a:xfrm>
          <a:prstGeom prst="rect">
            <a:avLst/>
          </a:prstGeom>
        </p:spPr>
      </p:pic>
    </p:spTree>
    <p:extLst>
      <p:ext uri="{BB962C8B-B14F-4D97-AF65-F5344CB8AC3E}">
        <p14:creationId xmlns:p14="http://schemas.microsoft.com/office/powerpoint/2010/main" val="2899555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some people get a higher paid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1364973"/>
            <a:ext cx="4763562" cy="4278094"/>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400" b="0" cap="none" spc="0" dirty="0" smtClean="0">
                <a:ln w="0"/>
                <a:solidFill>
                  <a:schemeClr val="bg1"/>
                </a:solidFill>
                <a:effectLst>
                  <a:reflection blurRad="6350" stA="53000" endA="300" endPos="35500" dir="5400000" sy="-90000" algn="bl" rotWithShape="0"/>
                </a:effectLst>
              </a:rPr>
              <a:t>₹ 1,00,000</a:t>
            </a:r>
          </a:p>
          <a:p>
            <a:pPr algn="ctr"/>
            <a:endParaRPr lang="en-US" sz="4400" b="0" cap="none" spc="0" dirty="0">
              <a:ln w="0"/>
              <a:solidFill>
                <a:schemeClr val="bg1"/>
              </a:solidFill>
              <a:effectLst>
                <a:reflection blurRad="6350" stA="53000" endA="300" endPos="35500" dir="5400000" sy="-90000" algn="bl" rotWithShape="0"/>
              </a:effectLst>
            </a:endParaRPr>
          </a:p>
          <a:p>
            <a:pPr algn="ctr"/>
            <a:r>
              <a:rPr lang="en-US" sz="4000" dirty="0" smtClean="0">
                <a:ln w="0"/>
                <a:solidFill>
                  <a:schemeClr val="bg1"/>
                </a:solidFill>
                <a:effectLst>
                  <a:reflection blurRad="6350" stA="53000" endA="300" endPos="35500" dir="5400000" sy="-90000" algn="bl" rotWithShape="0"/>
                </a:effectLst>
              </a:rPr>
              <a:t>₹ 7</a:t>
            </a:r>
            <a:r>
              <a:rPr lang="en-US" sz="4000" b="0" cap="none" spc="0" dirty="0" smtClean="0">
                <a:ln w="0"/>
                <a:solidFill>
                  <a:schemeClr val="bg1"/>
                </a:solidFill>
                <a:effectLst>
                  <a:reflection blurRad="6350" stA="53000" endA="300" endPos="35500" dir="5400000" sy="-90000" algn="bl" rotWithShape="0"/>
                </a:effectLst>
              </a:rPr>
              <a:t>0,000</a:t>
            </a:r>
          </a:p>
          <a:p>
            <a:pPr algn="ctr"/>
            <a:endParaRPr lang="en-US" sz="4000" b="0" cap="none" spc="0" dirty="0">
              <a:ln w="0"/>
              <a:solidFill>
                <a:schemeClr val="bg1"/>
              </a:solidFill>
              <a:effectLst>
                <a:reflection blurRad="6350" stA="53000" endA="300" endPos="35500" dir="5400000" sy="-90000" algn="bl" rotWithShape="0"/>
              </a:effectLst>
            </a:endParaRPr>
          </a:p>
          <a:p>
            <a:pPr algn="ctr"/>
            <a:r>
              <a:rPr lang="en-US" sz="3600" dirty="0" smtClean="0">
                <a:ln w="0"/>
                <a:solidFill>
                  <a:schemeClr val="bg1"/>
                </a:solidFill>
                <a:effectLst>
                  <a:reflection blurRad="6350" stA="53000" endA="300" endPos="35500" dir="5400000" sy="-90000" algn="bl" rotWithShape="0"/>
                </a:effectLst>
              </a:rPr>
              <a:t>₹ 50,000</a:t>
            </a:r>
          </a:p>
          <a:p>
            <a:pPr algn="ctr"/>
            <a:endParaRPr lang="en-US" sz="3600" dirty="0">
              <a:ln w="0"/>
              <a:solidFill>
                <a:schemeClr val="bg1"/>
              </a:solidFill>
              <a:effectLst>
                <a:reflection blurRad="6350" stA="53000" endA="300" endPos="35500" dir="5400000" sy="-90000" algn="bl" rotWithShape="0"/>
              </a:effectLst>
            </a:endParaRPr>
          </a:p>
          <a:p>
            <a:pPr algn="ctr"/>
            <a:r>
              <a:rPr lang="en-US" sz="3200" dirty="0" smtClean="0">
                <a:ln w="0"/>
                <a:solidFill>
                  <a:schemeClr val="bg1"/>
                </a:solidFill>
                <a:effectLst>
                  <a:reflection blurRad="6350" stA="53000" endA="300" endPos="35500" dir="5400000" sy="-90000" algn="bl" rotWithShape="0"/>
                </a:effectLst>
              </a:rPr>
              <a:t>₹ 25,0</a:t>
            </a:r>
            <a:r>
              <a:rPr lang="en-US" sz="3200" b="0" cap="none" spc="0" dirty="0" smtClean="0">
                <a:ln w="0"/>
                <a:solidFill>
                  <a:schemeClr val="bg1"/>
                </a:solidFill>
                <a:effectLst>
                  <a:reflection blurRad="6350" stA="53000" endA="300" endPos="35500" dir="5400000" sy="-90000" algn="bl" rotWithShape="0"/>
                </a:effectLst>
              </a:rPr>
              <a:t>00</a:t>
            </a:r>
            <a:endParaRPr lang="en-US" sz="2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704491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Use Case for </a:t>
            </a:r>
            <a:r>
              <a:rPr lang="en-IN" dirty="0" err="1" smtClean="0"/>
              <a:t>ML.Net</a:t>
            </a:r>
            <a:r>
              <a:rPr lang="en-IN" dirty="0" smtClean="0"/>
              <a:t> Model Builder</a:t>
            </a:r>
            <a:endParaRPr lang="en-IN" dirty="0"/>
          </a:p>
        </p:txBody>
      </p:sp>
      <p:sp>
        <p:nvSpPr>
          <p:cNvPr id="3" name="Content Placeholder 2"/>
          <p:cNvSpPr>
            <a:spLocks noGrp="1"/>
          </p:cNvSpPr>
          <p:nvPr>
            <p:ph idx="1"/>
          </p:nvPr>
        </p:nvSpPr>
        <p:spPr/>
        <p:txBody>
          <a:bodyPr/>
          <a:lstStyle/>
          <a:p>
            <a:r>
              <a:rPr lang="en-IN" b="1" dirty="0" smtClean="0"/>
              <a:t>Goal:</a:t>
            </a:r>
            <a:r>
              <a:rPr lang="en-IN" dirty="0" smtClean="0"/>
              <a:t> Recognize the sentiment of feedback text with 3 rating. </a:t>
            </a:r>
          </a:p>
          <a:p>
            <a:r>
              <a:rPr lang="en-IN" b="1" dirty="0" smtClean="0"/>
              <a:t>Reason:</a:t>
            </a:r>
            <a:r>
              <a:rPr lang="en-IN" dirty="0" smtClean="0"/>
              <a:t> 1,2 rating mostly will have worst comment. Similarly 4,5 will have good comments. Feedbacks with 3 rating is annoying and yet to predict.</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13763000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87E0C-825F-4420-B249-CEA0AE20550D}"/>
              </a:ext>
            </a:extLst>
          </p:cNvPr>
          <p:cNvSpPr/>
          <p:nvPr/>
        </p:nvSpPr>
        <p:spPr>
          <a:xfrm>
            <a:off x="1248843" y="893539"/>
            <a:ext cx="2496439" cy="1210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 Train the model with same customer data with 1, 2, 4 and 5 ratings</a:t>
            </a:r>
            <a:endParaRPr lang="en-IN" dirty="0"/>
          </a:p>
        </p:txBody>
      </p:sp>
      <p:sp>
        <p:nvSpPr>
          <p:cNvPr id="3" name="Rectangle 2">
            <a:extLst>
              <a:ext uri="{FF2B5EF4-FFF2-40B4-BE49-F238E27FC236}">
                <a16:creationId xmlns:a16="http://schemas.microsoft.com/office/drawing/2014/main" id="{F8AA9C99-4D4C-44F2-9F88-4B0551833590}"/>
              </a:ext>
            </a:extLst>
          </p:cNvPr>
          <p:cNvSpPr/>
          <p:nvPr/>
        </p:nvSpPr>
        <p:spPr>
          <a:xfrm>
            <a:off x="3986859" y="2016583"/>
            <a:ext cx="2250311" cy="93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 Test the model</a:t>
            </a:r>
            <a:endParaRPr lang="en-IN" dirty="0"/>
          </a:p>
        </p:txBody>
      </p:sp>
      <p:sp>
        <p:nvSpPr>
          <p:cNvPr id="4" name="Rectangle 3">
            <a:extLst>
              <a:ext uri="{FF2B5EF4-FFF2-40B4-BE49-F238E27FC236}">
                <a16:creationId xmlns:a16="http://schemas.microsoft.com/office/drawing/2014/main" id="{3D1B8CFD-E034-4E95-B43E-A3A09C1E4669}"/>
              </a:ext>
            </a:extLst>
          </p:cNvPr>
          <p:cNvSpPr/>
          <p:nvPr/>
        </p:nvSpPr>
        <p:spPr>
          <a:xfrm>
            <a:off x="6938963" y="3182132"/>
            <a:ext cx="2768707"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 Use the model to check comments of 3 rating, where it fits in – 1, 2, 3 or 4</a:t>
            </a:r>
            <a:endParaRPr lang="en-IN" dirty="0"/>
          </a:p>
        </p:txBody>
      </p:sp>
      <p:sp>
        <p:nvSpPr>
          <p:cNvPr id="5" name="Rectangle 4">
            <a:extLst>
              <a:ext uri="{FF2B5EF4-FFF2-40B4-BE49-F238E27FC236}">
                <a16:creationId xmlns:a16="http://schemas.microsoft.com/office/drawing/2014/main" id="{E356EA34-BC64-4EBA-803C-09F5B442A7EB}"/>
              </a:ext>
            </a:extLst>
          </p:cNvPr>
          <p:cNvSpPr/>
          <p:nvPr/>
        </p:nvSpPr>
        <p:spPr>
          <a:xfrm>
            <a:off x="9379694" y="4687729"/>
            <a:ext cx="2353270" cy="110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 Pipeline to retrain the model in future</a:t>
            </a:r>
            <a:endParaRPr lang="en-IN" dirty="0"/>
          </a:p>
        </p:txBody>
      </p:sp>
      <p:cxnSp>
        <p:nvCxnSpPr>
          <p:cNvPr id="7" name="Connector: Elbow 6">
            <a:extLst>
              <a:ext uri="{FF2B5EF4-FFF2-40B4-BE49-F238E27FC236}">
                <a16:creationId xmlns:a16="http://schemas.microsoft.com/office/drawing/2014/main" id="{A3C5A281-0FEF-4C7E-9062-8355FF8318B8}"/>
              </a:ext>
            </a:extLst>
          </p:cNvPr>
          <p:cNvCxnSpPr>
            <a:cxnSpLocks/>
            <a:stCxn id="2" idx="2"/>
            <a:endCxn id="3" idx="1"/>
          </p:cNvCxnSpPr>
          <p:nvPr/>
        </p:nvCxnSpPr>
        <p:spPr>
          <a:xfrm rot="16200000" flipH="1">
            <a:off x="3052591" y="1548845"/>
            <a:ext cx="378741" cy="14897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F635B6-9888-4575-8269-000BCF6E000D}"/>
              </a:ext>
            </a:extLst>
          </p:cNvPr>
          <p:cNvCxnSpPr>
            <a:cxnSpLocks/>
            <a:stCxn id="3" idx="2"/>
            <a:endCxn id="4" idx="1"/>
          </p:cNvCxnSpPr>
          <p:nvPr/>
        </p:nvCxnSpPr>
        <p:spPr>
          <a:xfrm rot="16200000" flipH="1">
            <a:off x="5626994" y="2434665"/>
            <a:ext cx="796990" cy="18269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A8B5CD6-C822-41C8-9546-CEAC7424F663}"/>
              </a:ext>
            </a:extLst>
          </p:cNvPr>
          <p:cNvCxnSpPr>
            <a:stCxn id="4" idx="2"/>
            <a:endCxn id="5" idx="1"/>
          </p:cNvCxnSpPr>
          <p:nvPr/>
        </p:nvCxnSpPr>
        <p:spPr>
          <a:xfrm rot="16200000" flipH="1">
            <a:off x="8387956" y="4246496"/>
            <a:ext cx="927099" cy="10563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1932503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Autofit/>
          </a:bodyPr>
          <a:lstStyle/>
          <a:p>
            <a:r>
              <a:rPr lang="en-GB" sz="3200" dirty="0" smtClean="0">
                <a:solidFill>
                  <a:srgbClr val="FFFFFF"/>
                </a:solidFill>
              </a:rPr>
              <a:t>Do </a:t>
            </a:r>
            <a:r>
              <a:rPr lang="en-GB" sz="3200" smtClean="0">
                <a:solidFill>
                  <a:srgbClr val="FFFFFF"/>
                </a:solidFill>
              </a:rPr>
              <a:t>it Yourself</a:t>
            </a:r>
            <a:endParaRPr lang="en-IN" sz="3200" dirty="0">
              <a:solidFill>
                <a:srgbClr val="FFFFFF"/>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730902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2714793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1030204" y="2172251"/>
            <a:ext cx="2823275" cy="2513495"/>
          </a:xfrm>
        </p:spPr>
        <p:txBody>
          <a:bodyPr anchor="t">
            <a:normAutofit fontScale="90000"/>
          </a:bodyPr>
          <a:lstStyle/>
          <a:p>
            <a:pPr algn="r"/>
            <a:r>
              <a:rPr lang="en-IN" sz="3200" dirty="0">
                <a:solidFill>
                  <a:schemeClr val="tx1"/>
                </a:solidFill>
              </a:rPr>
              <a:t>Every progress in a work </a:t>
            </a:r>
            <a:br>
              <a:rPr lang="en-IN" sz="3200" dirty="0">
                <a:solidFill>
                  <a:schemeClr val="tx1"/>
                </a:solidFill>
              </a:rPr>
            </a:br>
            <a:r>
              <a:rPr lang="en-IN" sz="3200" dirty="0">
                <a:solidFill>
                  <a:schemeClr val="tx1"/>
                </a:solidFill>
              </a:rPr>
              <a:t/>
            </a:r>
            <a:br>
              <a:rPr lang="en-IN" sz="3200" dirty="0">
                <a:solidFill>
                  <a:schemeClr val="tx1"/>
                </a:solidFill>
              </a:rPr>
            </a:br>
            <a:r>
              <a:rPr lang="en-IN" sz="3200" b="1" dirty="0">
                <a:solidFill>
                  <a:schemeClr val="tx1"/>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spTree>
    <p:extLst>
      <p:ext uri="{BB962C8B-B14F-4D97-AF65-F5344CB8AC3E}">
        <p14:creationId xmlns:p14="http://schemas.microsoft.com/office/powerpoint/2010/main" val="426354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job journe</a:t>
            </a:r>
            <a:r>
              <a:rPr lang="en-IN" dirty="0" smtClean="0"/>
              <a:t>y around data</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UG – </a:t>
            </a:r>
            <a:r>
              <a:rPr lang="en-IN" dirty="0" smtClean="0"/>
              <a:t>Passionate about </a:t>
            </a:r>
            <a:r>
              <a:rPr lang="en-IN" dirty="0" smtClean="0"/>
              <a:t>understanding data model. DFD and ER diagram.</a:t>
            </a:r>
          </a:p>
          <a:p>
            <a:pPr>
              <a:buFont typeface="Arial" panose="020B0604020202020204" pitchFamily="34" charset="0"/>
              <a:buChar char="•"/>
            </a:pPr>
            <a:r>
              <a:rPr lang="en-IN" dirty="0" smtClean="0"/>
              <a:t>PG – Build a POC by myself.</a:t>
            </a:r>
          </a:p>
          <a:p>
            <a:pPr>
              <a:buFont typeface="Arial" panose="020B0604020202020204" pitchFamily="34" charset="0"/>
              <a:buChar char="•"/>
            </a:pPr>
            <a:r>
              <a:rPr lang="en-IN" dirty="0" smtClean="0"/>
              <a:t>Big Data IDE</a:t>
            </a:r>
            <a:r>
              <a:rPr lang="en-IN" dirty="0" smtClean="0"/>
              <a:t> product.</a:t>
            </a:r>
          </a:p>
          <a:p>
            <a:pPr>
              <a:buFont typeface="Arial" panose="020B0604020202020204" pitchFamily="34" charset="0"/>
              <a:buChar char="•"/>
            </a:pPr>
            <a:r>
              <a:rPr lang="en-IN" dirty="0" smtClean="0"/>
              <a:t>Big Data Cluster Manager product.</a:t>
            </a:r>
          </a:p>
          <a:p>
            <a:pPr>
              <a:buFont typeface="Arial" panose="020B0604020202020204" pitchFamily="34" charset="0"/>
              <a:buChar char="•"/>
            </a:pPr>
            <a:r>
              <a:rPr lang="en-IN" dirty="0" smtClean="0"/>
              <a:t>ETL product.</a:t>
            </a:r>
          </a:p>
          <a:p>
            <a:pPr>
              <a:buFont typeface="Arial" panose="020B0604020202020204" pitchFamily="34" charset="0"/>
              <a:buChar char="•"/>
            </a:pPr>
            <a:r>
              <a:rPr lang="en-IN" dirty="0" smtClean="0"/>
              <a:t>Business Intelligence product.</a:t>
            </a:r>
          </a:p>
          <a:p>
            <a:pPr>
              <a:buFont typeface="Arial" panose="020B0604020202020204" pitchFamily="34" charset="0"/>
              <a:buChar char="•"/>
            </a:pPr>
            <a:r>
              <a:rPr lang="en-IN" dirty="0" smtClean="0"/>
              <a:t>Analytics module of Kissflow. </a:t>
            </a:r>
          </a:p>
          <a:p>
            <a:pPr marL="0" indent="0">
              <a:buNone/>
            </a:pPr>
            <a:endParaRPr lang="en-IN"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800350" cy="914400"/>
          </a:xfrm>
          <a:prstGeom prst="rect">
            <a:avLst/>
          </a:prstGeom>
        </p:spPr>
      </p:pic>
    </p:spTree>
    <p:extLst>
      <p:ext uri="{BB962C8B-B14F-4D97-AF65-F5344CB8AC3E}">
        <p14:creationId xmlns:p14="http://schemas.microsoft.com/office/powerpoint/2010/main" val="351245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smtClean="0"/>
              <a:t>Career </a:t>
            </a:r>
            <a:r>
              <a:rPr lang="en-IN" dirty="0" smtClean="0"/>
              <a:t>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66122382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587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career landscape</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descr="https://lh3.googleusercontent.com/proxy/EZHQvLZqsmfoI5rj5gA-lVi4Qn2ybrU9mOlYjpGK0tTHFJz-4Fx-6H5cqFpxDD79BvmrewCooBK3vZrbUOw1J053I1n2wGGZ_vBj1G_2VL9tF4-kCHogTanns3ia-UtpUmU_cBaWHMzgZ3h2J8Kgjn47MPMznndO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058" y="2438400"/>
            <a:ext cx="4061854" cy="407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034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7530</TotalTime>
  <Words>1503</Words>
  <Application>Microsoft Office PowerPoint</Application>
  <PresentationFormat>Widescreen</PresentationFormat>
  <Paragraphs>196</Paragraphs>
  <Slides>42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Century Schoolbook</vt:lpstr>
      <vt:lpstr>Corbel</vt:lpstr>
      <vt:lpstr>Quattrocento Sans</vt:lpstr>
      <vt:lpstr>Feathered</vt:lpstr>
      <vt:lpstr>Basics of AI and ML </vt:lpstr>
      <vt:lpstr>Dinesh Kumar P</vt:lpstr>
      <vt:lpstr>Agenda</vt:lpstr>
      <vt:lpstr>For what quality some people get a higher paid job?</vt:lpstr>
      <vt:lpstr>Decision Making</vt:lpstr>
      <vt:lpstr>Every progress in a work   Driven by decision making</vt:lpstr>
      <vt:lpstr>My job journey around data</vt:lpstr>
      <vt:lpstr>Career around DATA</vt:lpstr>
      <vt:lpstr>Data career landscape</vt:lpstr>
      <vt:lpstr>Primary skillset for any role in Data</vt:lpstr>
      <vt:lpstr>Features make humans different from machines</vt:lpstr>
      <vt:lpstr>Nowadays you can see these in Machines</vt:lpstr>
      <vt:lpstr>PowerPoint Presentation</vt:lpstr>
      <vt:lpstr>Examples</vt:lpstr>
      <vt:lpstr>Thought </vt:lpstr>
      <vt:lpstr>Hear &amp; Repond</vt:lpstr>
      <vt:lpstr>Vision</vt:lpstr>
      <vt:lpstr>Human’s features into machines. WHY?</vt:lpstr>
      <vt:lpstr>PowerPoint Presentation</vt:lpstr>
      <vt:lpstr>PowerPoint Presentation</vt:lpstr>
      <vt:lpstr>PowerPoint Presentation</vt:lpstr>
      <vt:lpstr>Can you Answer?</vt:lpstr>
      <vt:lpstr>Can you Answer?</vt:lpstr>
      <vt:lpstr>PowerPoint Presentation</vt:lpstr>
      <vt:lpstr>PowerPoint Presentation</vt:lpstr>
      <vt:lpstr>Can you Answer?</vt:lpstr>
      <vt:lpstr>AI &amp; ML</vt:lpstr>
      <vt:lpstr>What is Machine Learning ? </vt:lpstr>
      <vt:lpstr>What Machine Learning do?</vt:lpstr>
      <vt:lpstr>Algorithm - Types</vt:lpstr>
      <vt:lpstr>Five Questions to cover algorithms</vt:lpstr>
      <vt:lpstr>Features vs Labels</vt:lpstr>
      <vt:lpstr>Clear about the requirement</vt:lpstr>
      <vt:lpstr>ML.Net</vt:lpstr>
      <vt:lpstr>If you know the problem well, figuring solution is as simple as it is.</vt:lpstr>
      <vt:lpstr>No/Low Code dev platforms</vt:lpstr>
      <vt:lpstr>Why no-code / low-code important for companies now?</vt:lpstr>
      <vt:lpstr>Democratization in Data </vt:lpstr>
      <vt:lpstr>Why own ML model matters?</vt:lpstr>
      <vt:lpstr>My Use Case for ML.Net Model Builder</vt:lpstr>
      <vt:lpstr>PowerPoint Presentation</vt:lpstr>
      <vt:lpstr>Do it Yourself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Data Nerd with no code </dc:title>
  <dc:creator>Microsoft account</dc:creator>
  <cp:lastModifiedBy>intel</cp:lastModifiedBy>
  <cp:revision>71</cp:revision>
  <dcterms:created xsi:type="dcterms:W3CDTF">2020-11-20T23:55:47Z</dcterms:created>
  <dcterms:modified xsi:type="dcterms:W3CDTF">2021-03-01T08:25:55Z</dcterms:modified>
</cp:coreProperties>
</file>